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8.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8.xml" ContentType="application/vnd.openxmlformats-officedocument.themeOverride+xml"/>
  <Override PartName="/ppt/notesSlides/notesSlide17.xml" ContentType="application/vnd.openxmlformats-officedocument.presentationml.notesSlide+xml"/>
  <Override PartName="/ppt/theme/themeOverride9.xml" ContentType="application/vnd.openxmlformats-officedocument.themeOverride+xml"/>
  <Override PartName="/ppt/notesSlides/notesSlide18.xml" ContentType="application/vnd.openxmlformats-officedocument.presentationml.notesSlide+xml"/>
  <Override PartName="/ppt/theme/themeOverride10.xml" ContentType="application/vnd.openxmlformats-officedocument.themeOverride+xml"/>
  <Override PartName="/ppt/notesSlides/notesSlide19.xml" ContentType="application/vnd.openxmlformats-officedocument.presentationml.notesSlide+xml"/>
  <Override PartName="/ppt/theme/themeOverride11.xml" ContentType="application/vnd.openxmlformats-officedocument.themeOverride+xml"/>
  <Override PartName="/ppt/notesSlides/notesSlide20.xml" ContentType="application/vnd.openxmlformats-officedocument.presentationml.notesSlide+xml"/>
  <Override PartName="/ppt/theme/themeOverride12.xml" ContentType="application/vnd.openxmlformats-officedocument.themeOverride+xml"/>
  <Override PartName="/ppt/notesSlides/notesSlide21.xml" ContentType="application/vnd.openxmlformats-officedocument.presentationml.notesSlide+xml"/>
  <Override PartName="/ppt/theme/themeOverride13.xml" ContentType="application/vnd.openxmlformats-officedocument.themeOverride+xml"/>
  <Override PartName="/ppt/notesSlides/notesSlide22.xml" ContentType="application/vnd.openxmlformats-officedocument.presentationml.notesSlide+xml"/>
  <Override PartName="/ppt/theme/themeOverride14.xml" ContentType="application/vnd.openxmlformats-officedocument.themeOverride+xml"/>
  <Override PartName="/ppt/notesSlides/notesSlide23.xml" ContentType="application/vnd.openxmlformats-officedocument.presentationml.notesSlide+xml"/>
  <Override PartName="/ppt/theme/themeOverride15.xml" ContentType="application/vnd.openxmlformats-officedocument.themeOverride+xml"/>
  <Override PartName="/ppt/notesSlides/notesSlide24.xml" ContentType="application/vnd.openxmlformats-officedocument.presentationml.notesSlide+xml"/>
  <Override PartName="/ppt/theme/themeOverride16.xml" ContentType="application/vnd.openxmlformats-officedocument.themeOverride+xml"/>
  <Override PartName="/ppt/notesSlides/notesSlide25.xml" ContentType="application/vnd.openxmlformats-officedocument.presentationml.notesSlide+xml"/>
  <Override PartName="/ppt/theme/themeOverride17.xml" ContentType="application/vnd.openxmlformats-officedocument.themeOverride+xml"/>
  <Override PartName="/ppt/notesSlides/notesSlide26.xml" ContentType="application/vnd.openxmlformats-officedocument.presentationml.notesSlide+xml"/>
  <Override PartName="/ppt/theme/themeOverride18.xml" ContentType="application/vnd.openxmlformats-officedocument.themeOverride+xml"/>
  <Override PartName="/ppt/notesSlides/notesSlide27.xml" ContentType="application/vnd.openxmlformats-officedocument.presentationml.notesSlide+xml"/>
  <Override PartName="/ppt/theme/themeOverride19.xml" ContentType="application/vnd.openxmlformats-officedocument.themeOverride+xml"/>
  <Override PartName="/ppt/notesSlides/notesSlide28.xml" ContentType="application/vnd.openxmlformats-officedocument.presentationml.notesSlide+xml"/>
  <Override PartName="/ppt/theme/themeOverride20.xml" ContentType="application/vnd.openxmlformats-officedocument.themeOverride+xml"/>
  <Override PartName="/ppt/notesSlides/notesSlide29.xml" ContentType="application/vnd.openxmlformats-officedocument.presentationml.notesSlide+xml"/>
  <Override PartName="/ppt/theme/themeOverride21.xml" ContentType="application/vnd.openxmlformats-officedocument.themeOverride+xml"/>
  <Override PartName="/ppt/notesSlides/notesSlide30.xml" ContentType="application/vnd.openxmlformats-officedocument.presentationml.notesSlide+xml"/>
  <Override PartName="/ppt/theme/themeOverride22.xml" ContentType="application/vnd.openxmlformats-officedocument.themeOverride+xml"/>
  <Override PartName="/ppt/notesSlides/notesSlide31.xml" ContentType="application/vnd.openxmlformats-officedocument.presentationml.notesSlide+xml"/>
  <Override PartName="/ppt/theme/themeOverride23.xml" ContentType="application/vnd.openxmlformats-officedocument.themeOverride+xml"/>
  <Override PartName="/ppt/notesSlides/notesSlide32.xml" ContentType="application/vnd.openxmlformats-officedocument.presentationml.notesSlide+xml"/>
  <Override PartName="/ppt/theme/themeOverride24.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25.xml" ContentType="application/vnd.openxmlformats-officedocument.themeOverride+xml"/>
  <Override PartName="/ppt/notesSlides/notesSlide35.xml" ContentType="application/vnd.openxmlformats-officedocument.presentationml.notesSlide+xml"/>
  <Override PartName="/ppt/theme/themeOverride26.xml" ContentType="application/vnd.openxmlformats-officedocument.themeOverride+xml"/>
  <Override PartName="/ppt/notesSlides/notesSlide36.xml" ContentType="application/vnd.openxmlformats-officedocument.presentationml.notesSlide+xml"/>
  <Override PartName="/ppt/theme/themeOverride27.xml" ContentType="application/vnd.openxmlformats-officedocument.themeOverride+xml"/>
  <Override PartName="/ppt/notesSlides/notesSlide37.xml" ContentType="application/vnd.openxmlformats-officedocument.presentationml.notesSlide+xml"/>
  <Override PartName="/ppt/theme/themeOverride28.xml" ContentType="application/vnd.openxmlformats-officedocument.themeOverr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67" r:id="rId7"/>
    <p:sldMasterId id="2147484297" r:id="rId8"/>
    <p:sldMasterId id="2147484329" r:id="rId9"/>
    <p:sldMasterId id="2147484354" r:id="rId10"/>
    <p:sldMasterId id="2147484380" r:id="rId11"/>
    <p:sldMasterId id="2147484383" r:id="rId12"/>
  </p:sldMasterIdLst>
  <p:notesMasterIdLst>
    <p:notesMasterId r:id="rId57"/>
  </p:notesMasterIdLst>
  <p:handoutMasterIdLst>
    <p:handoutMasterId r:id="rId58"/>
  </p:handoutMasterIdLst>
  <p:sldIdLst>
    <p:sldId id="1308" r:id="rId13"/>
    <p:sldId id="1350" r:id="rId14"/>
    <p:sldId id="1407" r:id="rId15"/>
    <p:sldId id="1367" r:id="rId16"/>
    <p:sldId id="1474" r:id="rId17"/>
    <p:sldId id="1411" r:id="rId18"/>
    <p:sldId id="1422" r:id="rId19"/>
    <p:sldId id="1423" r:id="rId20"/>
    <p:sldId id="1424" r:id="rId21"/>
    <p:sldId id="1425" r:id="rId22"/>
    <p:sldId id="1446" r:id="rId23"/>
    <p:sldId id="1352" r:id="rId24"/>
    <p:sldId id="1405" r:id="rId25"/>
    <p:sldId id="1404" r:id="rId26"/>
    <p:sldId id="1470" r:id="rId27"/>
    <p:sldId id="1471" r:id="rId28"/>
    <p:sldId id="1437" r:id="rId29"/>
    <p:sldId id="1461" r:id="rId30"/>
    <p:sldId id="1439" r:id="rId31"/>
    <p:sldId id="1460" r:id="rId32"/>
    <p:sldId id="1452" r:id="rId33"/>
    <p:sldId id="1403" r:id="rId34"/>
    <p:sldId id="1454" r:id="rId35"/>
    <p:sldId id="1455" r:id="rId36"/>
    <p:sldId id="1456" r:id="rId37"/>
    <p:sldId id="1408" r:id="rId38"/>
    <p:sldId id="1453" r:id="rId39"/>
    <p:sldId id="1457" r:id="rId40"/>
    <p:sldId id="1475" r:id="rId41"/>
    <p:sldId id="1476" r:id="rId42"/>
    <p:sldId id="1440" r:id="rId43"/>
    <p:sldId id="1458" r:id="rId44"/>
    <p:sldId id="1462" r:id="rId45"/>
    <p:sldId id="1459" r:id="rId46"/>
    <p:sldId id="1463" r:id="rId47"/>
    <p:sldId id="1472" r:id="rId48"/>
    <p:sldId id="1441" r:id="rId49"/>
    <p:sldId id="1444" r:id="rId50"/>
    <p:sldId id="1445" r:id="rId51"/>
    <p:sldId id="1466" r:id="rId52"/>
    <p:sldId id="1467" r:id="rId53"/>
    <p:sldId id="1468" r:id="rId54"/>
    <p:sldId id="1372" r:id="rId55"/>
    <p:sldId id="1248" r:id="rId5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350"/>
            <p14:sldId id="1407"/>
            <p14:sldId id="1367"/>
            <p14:sldId id="1474"/>
            <p14:sldId id="1411"/>
            <p14:sldId id="1422"/>
            <p14:sldId id="1423"/>
            <p14:sldId id="1424"/>
            <p14:sldId id="1425"/>
            <p14:sldId id="1446"/>
            <p14:sldId id="1352"/>
            <p14:sldId id="1405"/>
            <p14:sldId id="1404"/>
            <p14:sldId id="1470"/>
            <p14:sldId id="1471"/>
            <p14:sldId id="1437"/>
            <p14:sldId id="1461"/>
            <p14:sldId id="1439"/>
            <p14:sldId id="1460"/>
            <p14:sldId id="1452"/>
            <p14:sldId id="1403"/>
            <p14:sldId id="1454"/>
            <p14:sldId id="1455"/>
            <p14:sldId id="1456"/>
            <p14:sldId id="1408"/>
            <p14:sldId id="1453"/>
            <p14:sldId id="1457"/>
            <p14:sldId id="1475"/>
            <p14:sldId id="1476"/>
            <p14:sldId id="1440"/>
            <p14:sldId id="1458"/>
            <p14:sldId id="1462"/>
            <p14:sldId id="1459"/>
            <p14:sldId id="1463"/>
            <p14:sldId id="1472"/>
            <p14:sldId id="1441"/>
            <p14:sldId id="1444"/>
            <p14:sldId id="1445"/>
            <p14:sldId id="1466"/>
            <p14:sldId id="1467"/>
            <p14:sldId id="1468"/>
            <p14:sldId id="1372"/>
            <p14:sldId id="1248"/>
          </p14:sldIdLst>
        </p14:section>
        <p14:section name="Color Template" id="{A073DAE3-B461-442F-A3D3-6642BD875E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A0CDF0"/>
    <a:srgbClr val="FFFFFF"/>
    <a:srgbClr val="0064B5"/>
    <a:srgbClr val="409AE1"/>
    <a:srgbClr val="AAE4FE"/>
    <a:srgbClr val="A80000"/>
    <a:srgbClr val="00188F"/>
    <a:srgbClr val="D83B01"/>
    <a:srgbClr val="5221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5" autoAdjust="0"/>
    <p:restoredTop sz="85584" autoAdjust="0"/>
  </p:normalViewPr>
  <p:slideViewPr>
    <p:cSldViewPr>
      <p:cViewPr varScale="1">
        <p:scale>
          <a:sx n="80" d="100"/>
          <a:sy n="80" d="100"/>
        </p:scale>
        <p:origin x="543"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58" d="100"/>
          <a:sy n="58" d="100"/>
        </p:scale>
        <p:origin x="2808"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Master" Target="slideMasters/slideMaster6.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8" Type="http://schemas.openxmlformats.org/officeDocument/2006/relationships/slideMaster" Target="slideMasters/slideMaster4.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5/23/2018 11:01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5/23/2018 11:00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blogs.msdn.microsoft.com/appserviceteam/2016/11/17/url-authorization-rul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blogs.msdn.microsoft.com/appserviceteam/2016/11/17/url-authorization-rul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0596E5-6523-4DD8-A9ED-0418BD42519C}" type="datetime8">
              <a:rPr lang="en-US" smtClean="0"/>
              <a:t>5/23/2018 11:00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Lifting and</a:t>
            </a:r>
            <a:r>
              <a:rPr lang="en-GB" baseline="0" dirty="0"/>
              <a:t> shifting app, data, middleware, </a:t>
            </a:r>
            <a:r>
              <a:rPr lang="en-GB" baseline="0" dirty="0" err="1"/>
              <a:t>os</a:t>
            </a:r>
            <a:r>
              <a:rPr lang="en-GB" baseline="0" dirty="0"/>
              <a:t> to azure</a:t>
            </a:r>
          </a:p>
          <a:p>
            <a:endParaRPr lang="en-GB" baseline="0" dirty="0"/>
          </a:p>
          <a:p>
            <a:r>
              <a:rPr lang="en-GB" baseline="0" dirty="0"/>
              <a:t>In order to do that we need to know what underpins the architecture and how to configure it.</a:t>
            </a:r>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6046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Lifting and</a:t>
            </a:r>
            <a:r>
              <a:rPr lang="en-GB" baseline="0" dirty="0"/>
              <a:t> shifting </a:t>
            </a:r>
            <a:r>
              <a:rPr lang="en-GB" baseline="0" dirty="0" smtClean="0"/>
              <a:t>app</a:t>
            </a:r>
            <a:r>
              <a:rPr lang="en-GB" baseline="0" dirty="0"/>
              <a:t> </a:t>
            </a:r>
            <a:r>
              <a:rPr lang="en-GB" baseline="0" dirty="0" smtClean="0"/>
              <a:t>&amp; data</a:t>
            </a:r>
            <a:endParaRPr lang="en-GB" baseline="0" dirty="0"/>
          </a:p>
          <a:p>
            <a:r>
              <a:rPr lang="en-GB" baseline="0" dirty="0"/>
              <a:t>In order to do that we need to know what underpins the architecture and how to configure it.</a:t>
            </a:r>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2341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 quick run</a:t>
            </a:r>
            <a:r>
              <a:rPr lang="en-US" baseline="0" dirty="0"/>
              <a:t> through of the Azure ‘Ibiza’ Portal, ensure </a:t>
            </a:r>
            <a:r>
              <a:rPr lang="en-US" b="1" u="sng" baseline="0" dirty="0"/>
              <a:t>everyone</a:t>
            </a:r>
            <a:r>
              <a:rPr lang="en-US" baseline="0" dirty="0"/>
              <a:t> can login and access the portal, at least ! </a:t>
            </a:r>
          </a:p>
          <a:p>
            <a:endParaRPr lang="en-US" baseline="0" dirty="0"/>
          </a:p>
          <a:p>
            <a:r>
              <a:rPr lang="en-US" baseline="0" dirty="0"/>
              <a:t>Explain the Concept of Resource Groups </a:t>
            </a:r>
          </a:p>
          <a:p>
            <a:endParaRPr lang="en-US" baseline="0" dirty="0"/>
          </a:p>
          <a:p>
            <a:r>
              <a:rPr lang="en-US" baseline="0" dirty="0"/>
              <a:t>Show logged in identity in the portal, mention in-private mode for some azure ad setups is useful if users have multiple identities</a:t>
            </a:r>
          </a:p>
          <a:p>
            <a:endParaRPr lang="en-US" baseline="0" dirty="0"/>
          </a:p>
          <a:p>
            <a:r>
              <a:rPr lang="en-US" baseline="0" dirty="0"/>
              <a:t>-- Mention that you do not want to use ‘Microsoft (Formerly ‘Live’) accounts that have overlapping UPN email claims with Azure AD Accounts and why </a:t>
            </a:r>
          </a:p>
          <a:p>
            <a:endParaRPr lang="en-US" baseline="0" dirty="0"/>
          </a:p>
          <a:p>
            <a:r>
              <a:rPr lang="en-US" baseline="0" dirty="0"/>
              <a:t>-- Explain That Marketplace entries are templated deployments based upon a custom image / resource group template</a:t>
            </a:r>
          </a:p>
          <a:p>
            <a:endParaRPr lang="en-US" baseline="0" dirty="0"/>
          </a:p>
          <a:p>
            <a:r>
              <a:rPr lang="en-US" baseline="0" dirty="0"/>
              <a:t>-- Deploy something quickly from the marketplace </a:t>
            </a:r>
          </a:p>
          <a:p>
            <a:endParaRPr lang="en-US" baseline="0" dirty="0"/>
          </a:p>
          <a:p>
            <a:r>
              <a:rPr lang="en-US" baseline="0" dirty="0"/>
              <a:t>-- Talk to RBAC and permission management of resources against Azure AD.</a:t>
            </a:r>
          </a:p>
          <a:p>
            <a:endParaRPr lang="en-US" baseline="0" dirty="0"/>
          </a:p>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12</a:t>
            </a:fld>
            <a:endParaRPr lang="en-US" sz="1900" kern="0" dirty="0">
              <a:solidFill>
                <a:sysClr val="windowText" lastClr="000000"/>
              </a:solidFill>
            </a:endParaRPr>
          </a:p>
        </p:txBody>
      </p:sp>
    </p:spTree>
    <p:extLst>
      <p:ext uri="{BB962C8B-B14F-4D97-AF65-F5344CB8AC3E}">
        <p14:creationId xmlns:p14="http://schemas.microsoft.com/office/powerpoint/2010/main" val="2208850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a:t>
            </a:r>
            <a:r>
              <a:rPr lang="en-US" baseline="0" dirty="0"/>
              <a:t> of </a:t>
            </a:r>
            <a:r>
              <a:rPr lang="en-US" baseline="0" dirty="0" err="1" smtClean="0"/>
              <a:t>WebApps</a:t>
            </a:r>
            <a:r>
              <a:rPr lang="en-US" baseline="0" dirty="0" smtClean="0"/>
              <a:t> in </a:t>
            </a:r>
            <a:r>
              <a:rPr lang="en-US" baseline="0" dirty="0"/>
              <a:t>azure </a:t>
            </a:r>
          </a:p>
          <a:p>
            <a:endParaRPr lang="en-US" baseline="0" dirty="0"/>
          </a:p>
          <a:p>
            <a:pPr marL="171450" indent="-171450">
              <a:buFontTx/>
              <a:buChar char="-"/>
            </a:pPr>
            <a:r>
              <a:rPr lang="en-US" baseline="0" dirty="0"/>
              <a:t>Explain </a:t>
            </a:r>
            <a:r>
              <a:rPr lang="en-US" baseline="0" dirty="0" err="1" smtClean="0"/>
              <a:t>Explain</a:t>
            </a:r>
            <a:endParaRPr lang="en-US" baseline="0" dirty="0"/>
          </a:p>
          <a:p>
            <a:pPr marL="171450" indent="-171450">
              <a:buFontTx/>
              <a:buChar char="-"/>
            </a:pPr>
            <a:r>
              <a:rPr lang="en-US" baseline="0" dirty="0" smtClean="0"/>
              <a:t>Explain</a:t>
            </a:r>
            <a:endParaRPr lang="en-US" baseline="0"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13</a:t>
            </a:fld>
            <a:endParaRPr lang="en-US" sz="1900" kern="0" dirty="0">
              <a:solidFill>
                <a:sysClr val="windowText" lastClr="000000"/>
              </a:solidFill>
            </a:endParaRPr>
          </a:p>
        </p:txBody>
      </p:sp>
    </p:spTree>
    <p:extLst>
      <p:ext uri="{BB962C8B-B14F-4D97-AF65-F5344CB8AC3E}">
        <p14:creationId xmlns:p14="http://schemas.microsoft.com/office/powerpoint/2010/main" val="849478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Database Transaction Units (DTUs)</a:t>
            </a:r>
          </a:p>
          <a:p>
            <a:pPr lvl="1"/>
            <a:r>
              <a:rPr lang="en-GB" dirty="0" smtClean="0"/>
              <a:t>measure of CPU, memory, data I/O, transaction log I/O in designed to simulate real-world OLTP workloads</a:t>
            </a:r>
          </a:p>
          <a:p>
            <a:pPr lvl="1"/>
            <a:r>
              <a:rPr lang="en-GB" dirty="0" smtClean="0"/>
              <a:t>Describes the relative capacity</a:t>
            </a:r>
          </a:p>
          <a:p>
            <a:pPr lvl="1"/>
            <a:endParaRPr lang="en-GB" dirty="0" smtClean="0"/>
          </a:p>
          <a:p>
            <a:pPr marL="109306" lvl="1" indent="0">
              <a:buNone/>
            </a:pPr>
            <a:r>
              <a:rPr lang="en-GB" dirty="0" smtClean="0"/>
              <a:t>3</a:t>
            </a:r>
            <a:r>
              <a:rPr lang="en-GB" baseline="0" dirty="0" smtClean="0"/>
              <a:t> Service Tiers – Basic, Standard &amp; Premium</a:t>
            </a:r>
            <a:endParaRPr lang="en-GB" dirty="0" smtClean="0"/>
          </a:p>
          <a:p>
            <a:endParaRPr lang="en-US" dirty="0" smtClean="0"/>
          </a:p>
          <a:p>
            <a:endParaRPr lang="en-US" dirty="0"/>
          </a:p>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14</a:t>
            </a:fld>
            <a:endParaRPr lang="en-US" sz="1900" kern="0" dirty="0">
              <a:solidFill>
                <a:sysClr val="windowText" lastClr="000000"/>
              </a:solidFill>
            </a:endParaRPr>
          </a:p>
        </p:txBody>
      </p:sp>
    </p:spTree>
    <p:extLst>
      <p:ext uri="{BB962C8B-B14F-4D97-AF65-F5344CB8AC3E}">
        <p14:creationId xmlns:p14="http://schemas.microsoft.com/office/powerpoint/2010/main" val="398495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15</a:t>
            </a:fld>
            <a:endParaRPr lang="en-US" sz="1900" kern="0" dirty="0">
              <a:solidFill>
                <a:sysClr val="windowText" lastClr="000000"/>
              </a:solidFill>
            </a:endParaRPr>
          </a:p>
        </p:txBody>
      </p:sp>
    </p:spTree>
    <p:extLst>
      <p:ext uri="{BB962C8B-B14F-4D97-AF65-F5344CB8AC3E}">
        <p14:creationId xmlns:p14="http://schemas.microsoft.com/office/powerpoint/2010/main" val="3913733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16</a:t>
            </a:fld>
            <a:endParaRPr lang="en-US" sz="1900" kern="0" dirty="0">
              <a:solidFill>
                <a:sysClr val="windowText" lastClr="000000"/>
              </a:solidFill>
            </a:endParaRPr>
          </a:p>
        </p:txBody>
      </p:sp>
    </p:spTree>
    <p:extLst>
      <p:ext uri="{BB962C8B-B14F-4D97-AF65-F5344CB8AC3E}">
        <p14:creationId xmlns:p14="http://schemas.microsoft.com/office/powerpoint/2010/main" val="2579354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Simply head over</a:t>
            </a:r>
            <a:r>
              <a:rPr lang="en-GB" baseline="0" dirty="0"/>
              <a:t> to http://portal.azure.com and login </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028710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Service Tiers – Basic, Premium P1, Premium P2</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64336"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401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5/23/2018 11:01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18</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1422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137020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11:00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a:t>
            </a:fld>
            <a:endParaRPr lang="en-US" sz="1900" kern="0" dirty="0">
              <a:solidFill>
                <a:sysClr val="windowText" lastClr="000000"/>
              </a:solidFill>
            </a:endParaRPr>
          </a:p>
        </p:txBody>
      </p:sp>
    </p:spTree>
    <p:extLst>
      <p:ext uri="{BB962C8B-B14F-4D97-AF65-F5344CB8AC3E}">
        <p14:creationId xmlns:p14="http://schemas.microsoft.com/office/powerpoint/2010/main" val="316061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Supports open</a:t>
            </a:r>
            <a:r>
              <a:rPr lang="en-US" baseline="0" dirty="0" smtClean="0"/>
              <a:t> Standards – </a:t>
            </a:r>
            <a:r>
              <a:rPr lang="en-US" baseline="0" dirty="0" err="1" smtClean="0"/>
              <a:t>OpenID</a:t>
            </a:r>
            <a:r>
              <a:rPr lang="en-US" baseline="0" dirty="0" smtClean="0"/>
              <a:t> Connect, SAML, </a:t>
            </a:r>
            <a:r>
              <a:rPr lang="en-US" baseline="0" dirty="0" err="1" smtClean="0"/>
              <a:t>Oauth</a:t>
            </a:r>
            <a:r>
              <a:rPr lang="en-US" baseline="0" dirty="0" smtClean="0"/>
              <a:t> 2.0 </a:t>
            </a:r>
            <a:r>
              <a:rPr lang="en-US" baseline="0" dirty="0" err="1" smtClean="0"/>
              <a:t>etc</a:t>
            </a:r>
            <a:endParaRPr lang="en-US" baseline="0" dirty="0" smtClean="0"/>
          </a:p>
          <a:p>
            <a:endParaRPr lang="en-US" b="1" baseline="0"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64336"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401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5/23/2018 11:01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20</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4233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03088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Segoe UI Light"/>
              </a:rPr>
              <a:t>Let’s run the website migration assistant on our</a:t>
            </a:r>
            <a:r>
              <a:rPr lang="en-US" baseline="0" dirty="0" smtClean="0">
                <a:cs typeface="Segoe UI Light"/>
              </a:rPr>
              <a:t> existing web project(s) that we want to migrate to Azure Web Apps.</a:t>
            </a:r>
            <a:endParaRPr lang="en-US" dirty="0">
              <a:cs typeface="Segoe UI Light"/>
            </a:endParaRPr>
          </a:p>
          <a:p>
            <a:pPr marL="171450" indent="-171450">
              <a:buFontTx/>
              <a:buChar char="-"/>
            </a:pPr>
            <a:endParaRPr lang="en-US" dirty="0">
              <a:cs typeface="Segoe UI Light"/>
            </a:endParaRPr>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22</a:t>
            </a:fld>
            <a:endParaRPr lang="en-US" sz="1900" kern="0" dirty="0">
              <a:solidFill>
                <a:sysClr val="windowText" lastClr="000000"/>
              </a:solidFill>
            </a:endParaRPr>
          </a:p>
        </p:txBody>
      </p:sp>
    </p:spTree>
    <p:extLst>
      <p:ext uri="{BB962C8B-B14F-4D97-AF65-F5344CB8AC3E}">
        <p14:creationId xmlns:p14="http://schemas.microsoft.com/office/powerpoint/2010/main" val="1564533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Segoe UI Light"/>
              </a:rPr>
              <a:t>Let’s run the data migration assistant on our</a:t>
            </a:r>
            <a:r>
              <a:rPr lang="en-US" baseline="0" dirty="0" smtClean="0">
                <a:cs typeface="Segoe UI Light"/>
              </a:rPr>
              <a:t> existing web project(s) that we want to migrate to Azure Web Apps.</a:t>
            </a:r>
            <a:endParaRPr lang="en-US" dirty="0">
              <a:cs typeface="Segoe UI Light"/>
            </a:endParaRPr>
          </a:p>
          <a:p>
            <a:pPr marL="171450" indent="-171450">
              <a:buFontTx/>
              <a:buChar char="-"/>
            </a:pPr>
            <a:endParaRPr lang="en-US" dirty="0">
              <a:cs typeface="Segoe UI Light"/>
            </a:endParaRPr>
          </a:p>
        </p:txBody>
      </p:sp>
      <p:sp>
        <p:nvSpPr>
          <p:cNvPr id="4" name="Header Placeholder 3"/>
          <p:cNvSpPr>
            <a:spLocks noGrp="1"/>
          </p:cNvSpPr>
          <p:nvPr>
            <p:ph type="hdr" sz="quarter" idx="10"/>
          </p:nvPr>
        </p:nvSpPr>
        <p:spPr/>
        <p:txBody>
          <a:bodyPr/>
          <a:lstStyle/>
          <a:p>
            <a:pPr marL="0" marR="0" lvl="0" indent="0" algn="l" defTabSz="964336"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401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5/23/2018 11:01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23</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15920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TE’s and Partner</a:t>
            </a:r>
            <a:r>
              <a:rPr lang="en-US" b="1" baseline="0" dirty="0"/>
              <a:t> staff </a:t>
            </a:r>
            <a:r>
              <a:rPr lang="en-US" baseline="0" dirty="0"/>
              <a:t>to p</a:t>
            </a:r>
            <a:r>
              <a:rPr lang="en-US" dirty="0"/>
              <a:t>rovide</a:t>
            </a:r>
            <a:r>
              <a:rPr lang="en-US" baseline="0" dirty="0"/>
              <a:t> architectural support as the attendees about designing the site services. </a:t>
            </a:r>
          </a:p>
          <a:p>
            <a:endParaRPr lang="en-US" dirty="0"/>
          </a:p>
        </p:txBody>
      </p:sp>
      <p:sp>
        <p:nvSpPr>
          <p:cNvPr id="4" name="Header Placeholder 3"/>
          <p:cNvSpPr>
            <a:spLocks noGrp="1"/>
          </p:cNvSpPr>
          <p:nvPr>
            <p:ph type="hdr" sz="quarter" idx="10"/>
          </p:nvPr>
        </p:nvSpPr>
        <p:spPr/>
        <p:txBody>
          <a:bodyPr/>
          <a:lstStyle/>
          <a:p>
            <a:pPr marL="0" marR="0" lvl="0" indent="0" algn="l" defTabSz="964336"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401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5/23/2018 11:01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24</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3225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latin typeface="Calibri" panose="020F0502020204030204" pitchFamily="34" charset="0"/>
              <a:hlinkClick r:id="rId3"/>
            </a:endParaRPr>
          </a:p>
          <a:p>
            <a:endParaRPr lang="en-US" dirty="0"/>
          </a:p>
        </p:txBody>
      </p:sp>
      <p:sp>
        <p:nvSpPr>
          <p:cNvPr id="4" name="Header Placeholder 3"/>
          <p:cNvSpPr>
            <a:spLocks noGrp="1"/>
          </p:cNvSpPr>
          <p:nvPr>
            <p:ph type="hdr" sz="quarter" idx="10"/>
          </p:nvPr>
        </p:nvSpPr>
        <p:spPr/>
        <p:txBody>
          <a:bodyPr/>
          <a:lstStyle/>
          <a:p>
            <a:pPr marL="0" marR="0" lvl="0" indent="0" algn="l" defTabSz="964336"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401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5/23/2018 11:01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25</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5549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26</a:t>
            </a:fld>
            <a:endParaRPr lang="en-US" sz="1900" kern="0" dirty="0">
              <a:solidFill>
                <a:sysClr val="windowText" lastClr="000000"/>
              </a:solidFill>
            </a:endParaRPr>
          </a:p>
        </p:txBody>
      </p:sp>
    </p:spTree>
    <p:extLst>
      <p:ext uri="{BB962C8B-B14F-4D97-AF65-F5344CB8AC3E}">
        <p14:creationId xmlns:p14="http://schemas.microsoft.com/office/powerpoint/2010/main" val="3722800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9556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64336"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401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5/23/2018 11:01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28</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09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97227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3</a:t>
            </a:fld>
            <a:endParaRPr lang="en-US" sz="1900" kern="0" dirty="0">
              <a:solidFill>
                <a:sysClr val="windowText" lastClr="000000"/>
              </a:solidFill>
            </a:endParaRPr>
          </a:p>
        </p:txBody>
      </p:sp>
    </p:spTree>
    <p:extLst>
      <p:ext uri="{BB962C8B-B14F-4D97-AF65-F5344CB8AC3E}">
        <p14:creationId xmlns:p14="http://schemas.microsoft.com/office/powerpoint/2010/main" val="319073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Multi-language</a:t>
            </a:r>
            <a:r>
              <a:rPr lang="en-US" baseline="0" dirty="0" smtClean="0"/>
              <a:t> support – </a:t>
            </a:r>
            <a:r>
              <a:rPr lang="en-US" baseline="0" dirty="0" err="1" smtClean="0"/>
              <a:t>c#</a:t>
            </a:r>
            <a:r>
              <a:rPr lang="en-US" baseline="0" dirty="0" smtClean="0"/>
              <a:t> </a:t>
            </a:r>
            <a:r>
              <a:rPr lang="en-US" baseline="0" dirty="0" err="1" smtClean="0"/>
              <a:t>f#</a:t>
            </a:r>
            <a:r>
              <a:rPr lang="en-US" baseline="0" dirty="0" smtClean="0"/>
              <a:t> node.js PowerShell Python PHP Bash CMD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64336"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401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5/23/2018 11:01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32</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961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4745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64336"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401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5/23/2018 11:01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34</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7920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3C5518-CCF0-420D-9C41-3B9D16BCC53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18506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64336"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401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5/23/2018 11:01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43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4336" rtl="0" eaLnBrk="1" fontAlgn="auto" latinLnBrk="0" hangingPunct="1">
                <a:lnSpc>
                  <a:spcPct val="100000"/>
                </a:lnSpc>
                <a:spcBef>
                  <a:spcPts val="0"/>
                </a:spcBef>
                <a:spcAft>
                  <a:spcPts val="0"/>
                </a:spcAft>
                <a:buClrTx/>
                <a:buSzTx/>
                <a:buFontTx/>
                <a:buNone/>
                <a:tabLst/>
                <a:defRPr/>
              </a:pPr>
              <a:t>36</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6863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5/23/2018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143147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TE’s and Partner</a:t>
            </a:r>
            <a:r>
              <a:rPr lang="en-US" b="1" baseline="0" dirty="0"/>
              <a:t> staff </a:t>
            </a:r>
            <a:r>
              <a:rPr lang="en-US" baseline="0" dirty="0"/>
              <a:t>to p</a:t>
            </a:r>
            <a:r>
              <a:rPr lang="en-US" dirty="0"/>
              <a:t>rovide</a:t>
            </a:r>
            <a:r>
              <a:rPr lang="en-US" baseline="0" dirty="0"/>
              <a:t> architectural support as they go about designing the site services. </a:t>
            </a:r>
          </a:p>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38</a:t>
            </a:fld>
            <a:endParaRPr lang="en-US" sz="1900" kern="0" dirty="0">
              <a:solidFill>
                <a:sysClr val="windowText" lastClr="000000"/>
              </a:solidFill>
            </a:endParaRPr>
          </a:p>
        </p:txBody>
      </p:sp>
    </p:spTree>
    <p:extLst>
      <p:ext uri="{BB962C8B-B14F-4D97-AF65-F5344CB8AC3E}">
        <p14:creationId xmlns:p14="http://schemas.microsoft.com/office/powerpoint/2010/main" val="4270067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latin typeface="Calibri" panose="020F0502020204030204" pitchFamily="34" charset="0"/>
              <a:hlinkClick r:id="rId3"/>
            </a:endParaRPr>
          </a:p>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39</a:t>
            </a:fld>
            <a:endParaRPr lang="en-US" sz="1900" kern="0" dirty="0">
              <a:solidFill>
                <a:sysClr val="windowText" lastClr="000000"/>
              </a:solidFill>
            </a:endParaRPr>
          </a:p>
        </p:txBody>
      </p:sp>
    </p:spTree>
    <p:extLst>
      <p:ext uri="{BB962C8B-B14F-4D97-AF65-F5344CB8AC3E}">
        <p14:creationId xmlns:p14="http://schemas.microsoft.com/office/powerpoint/2010/main" val="510950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5/23/2018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5/23/2018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94805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5/23/2018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22489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5/23/2018 11:01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6</a:t>
            </a:fld>
            <a:endParaRPr lang="en-US" sz="1900" kern="0" dirty="0">
              <a:solidFill>
                <a:sysClr val="windowText" lastClr="000000"/>
              </a:solidFill>
            </a:endParaRPr>
          </a:p>
        </p:txBody>
      </p:sp>
    </p:spTree>
    <p:extLst>
      <p:ext uri="{BB962C8B-B14F-4D97-AF65-F5344CB8AC3E}">
        <p14:creationId xmlns:p14="http://schemas.microsoft.com/office/powerpoint/2010/main" val="354026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classic slide, Build your</a:t>
            </a:r>
            <a:r>
              <a:rPr lang="en-GB" baseline="0" dirty="0"/>
              <a:t> own DC, vs </a:t>
            </a:r>
            <a:r>
              <a:rPr lang="en-GB" dirty="0"/>
              <a:t>IaaS vs PaaS vs</a:t>
            </a:r>
            <a:r>
              <a:rPr lang="en-GB" baseline="0" dirty="0"/>
              <a:t> SaaS. </a:t>
            </a:r>
          </a:p>
          <a:p>
            <a:endParaRPr lang="en-GB" baseline="0" dirty="0"/>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247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session will focus on app migration to IaaS.</a:t>
            </a:r>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654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So let’s bring in the crane</a:t>
            </a:r>
            <a:r>
              <a:rPr lang="en-GB" baseline="0" dirty="0"/>
              <a:t> … and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886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2.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7.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9.jpg"/><Relationship Id="rId5" Type="http://schemas.openxmlformats.org/officeDocument/2006/relationships/image" Target="../media/image13.emf"/><Relationship Id="rId4" Type="http://schemas.openxmlformats.org/officeDocument/2006/relationships/oleObject" Target="../embeddings/oleObject3.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7.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3.emf"/><Relationship Id="rId5" Type="http://schemas.openxmlformats.org/officeDocument/2006/relationships/oleObject" Target="../embeddings/oleObject4.bin"/><Relationship Id="rId4" Type="http://schemas.openxmlformats.org/officeDocument/2006/relationships/image" Target="../media/image20.jpg"/></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4.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1.jpg"/><Relationship Id="rId5" Type="http://schemas.openxmlformats.org/officeDocument/2006/relationships/image" Target="../media/image13.emf"/><Relationship Id="rId4" Type="http://schemas.openxmlformats.org/officeDocument/2006/relationships/oleObject" Target="../embeddings/oleObject5.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4.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2.jpg"/><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4.pn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3.emf"/><Relationship Id="rId5" Type="http://schemas.openxmlformats.org/officeDocument/2006/relationships/oleObject" Target="../embeddings/oleObject7.bin"/><Relationship Id="rId4" Type="http://schemas.openxmlformats.org/officeDocument/2006/relationships/image" Target="../media/image23.jpg"/></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4.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13.emf"/><Relationship Id="rId5" Type="http://schemas.openxmlformats.org/officeDocument/2006/relationships/oleObject" Target="../embeddings/oleObject8.bin"/><Relationship Id="rId4" Type="http://schemas.openxmlformats.org/officeDocument/2006/relationships/image" Target="../media/image24.jpg"/></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4.pn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25.jpg"/><Relationship Id="rId5" Type="http://schemas.openxmlformats.org/officeDocument/2006/relationships/image" Target="../media/image13.emf"/><Relationship Id="rId4" Type="http://schemas.openxmlformats.org/officeDocument/2006/relationships/oleObject" Target="../embeddings/oleObject9.bin"/></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4.png"/><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26.jpg"/><Relationship Id="rId5" Type="http://schemas.openxmlformats.org/officeDocument/2006/relationships/image" Target="../media/image13.emf"/><Relationship Id="rId4" Type="http://schemas.openxmlformats.org/officeDocument/2006/relationships/oleObject" Target="../embeddings/oleObject10.bin"/></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4.png"/><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13.emf"/><Relationship Id="rId5" Type="http://schemas.openxmlformats.org/officeDocument/2006/relationships/oleObject" Target="../embeddings/oleObject11.bin"/><Relationship Id="rId4" Type="http://schemas.openxmlformats.org/officeDocument/2006/relationships/image" Target="../media/image27.jp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openxmlformats.org/officeDocument/2006/relationships/image" Target="../media/image31.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Illustration">
    <p:bg>
      <p:bgPr>
        <a:solidFill>
          <a:srgbClr val="A800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3030">
                      <a:schemeClr val="tx1"/>
                    </a:gs>
                    <a:gs pos="23000">
                      <a:schemeClr val="tx1"/>
                    </a:gs>
                  </a:gsLst>
                  <a:lin ang="5400000" scaled="0"/>
                </a:gradFill>
              </a:defRPr>
            </a:lvl1pPr>
          </a:lstStyle>
          <a:p>
            <a:r>
              <a:rPr lang="en-US" dirty="0"/>
              <a:t>Presentation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grpSp>
        <p:nvGrpSpPr>
          <p:cNvPr id="6" name="Group 5"/>
          <p:cNvGrpSpPr/>
          <p:nvPr/>
        </p:nvGrpSpPr>
        <p:grpSpPr>
          <a:xfrm>
            <a:off x="7498383" y="479775"/>
            <a:ext cx="3810000" cy="6437312"/>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5"/>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7"/>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7" name="Freeform 42"/>
          <p:cNvSpPr>
            <a:spLocks/>
          </p:cNvSpPr>
          <p:nvPr/>
        </p:nvSpPr>
        <p:spPr bwMode="auto">
          <a:xfrm>
            <a:off x="11401323" y="3222945"/>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8605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Slide - ANIMATED">
    <p:bg bwMode="auto">
      <p:bgPr>
        <a:solidFill>
          <a:srgbClr val="002050"/>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8177883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69831205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945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2" y="2125683"/>
            <a:ext cx="6400736" cy="1828800"/>
          </a:xfrm>
          <a:noFill/>
        </p:spPr>
        <p:txBody>
          <a:bodyPr lIns="146304" tIns="91440" rIns="146304" bIns="91440" anchor="t" anchorCtr="0"/>
          <a:lstStyle>
            <a:lvl1pPr>
              <a:defRPr sz="5400" spc="-100"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1" name="Group 230"/>
          <p:cNvGrpSpPr/>
          <p:nvPr userDrawn="1"/>
        </p:nvGrpSpPr>
        <p:grpSpPr bwMode="auto">
          <a:xfrm>
            <a:off x="6362728" y="3629515"/>
            <a:ext cx="5396739"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9193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AquaRays">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 y="-1"/>
            <a:ext cx="12436475" cy="6995517"/>
          </a:xfrm>
          <a:prstGeom prst="rect">
            <a:avLst/>
          </a:prstGeom>
        </p:spPr>
      </p:pic>
      <p:sp>
        <p:nvSpPr>
          <p:cNvPr id="5" name="TextBox 4"/>
          <p:cNvSpPr txBox="1"/>
          <p:nvPr userDrawn="1"/>
        </p:nvSpPr>
        <p:spPr>
          <a:xfrm>
            <a:off x="4592" y="5619826"/>
            <a:ext cx="12436473"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latin typeface="+mj-lt"/>
              </a:rPr>
              <a:t>DevBriefing 2015</a:t>
            </a:r>
          </a:p>
        </p:txBody>
      </p:sp>
    </p:spTree>
    <p:extLst>
      <p:ext uri="{BB962C8B-B14F-4D97-AF65-F5344CB8AC3E}">
        <p14:creationId xmlns:p14="http://schemas.microsoft.com/office/powerpoint/2010/main" val="381176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0">
                <p:cTn id="12" repeatCount="indefinite" fill="hold" display="0">
                  <p:stCondLst>
                    <p:cond delay="indefinite"/>
                  </p:stCondLst>
                </p:cTn>
                <p:tgtEl>
                  <p:spTgt spid="3"/>
                </p:tgtEl>
              </p:cMediaNode>
            </p:video>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581593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68016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41805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03500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5017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836382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56366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71101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00271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5100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0778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20345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4917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133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437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3101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445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21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43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860585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2625609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686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8175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336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08161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281026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451563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40983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397477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390495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9887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25511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112652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73044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35213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978659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8650533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14731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12124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99720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0110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01905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117399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93931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gradFill>
                  <a:gsLst>
                    <a:gs pos="2920">
                      <a:schemeClr val="tx2"/>
                    </a:gs>
                    <a:gs pos="39000">
                      <a:schemeClr val="tx2"/>
                    </a:gs>
                  </a:gsLst>
                  <a:lin ang="5400000" scaled="0"/>
                </a:gradFill>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289583" y="6696184"/>
            <a:ext cx="3857311"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412306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67616854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Right Triangle 10"/>
          <p:cNvSpPr/>
          <p:nvPr userDrawn="1"/>
        </p:nvSpPr>
        <p:spPr bwMode="auto">
          <a:xfrm rot="10800000">
            <a:off x="11715130" y="-12507"/>
            <a:ext cx="732057" cy="323632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45" tIns="45522" rIns="45522" bIns="91045" numCol="1" spcCol="0" rtlCol="0" fromWordArt="0" anchor="ctr" anchorCtr="0" forceAA="0" compatLnSpc="1">
            <a:prstTxWarp prst="textNoShape">
              <a:avLst/>
            </a:prstTxWarp>
            <a:noAutofit/>
          </a:bodyPr>
          <a:lstStyle/>
          <a:p>
            <a:pPr algn="ctr" defTabSz="910168" fontAlgn="base">
              <a:spcBef>
                <a:spcPct val="0"/>
              </a:spcBef>
              <a:spcAft>
                <a:spcPct val="0"/>
              </a:spcAft>
            </a:pPr>
            <a:endParaRPr lang="en-US" sz="1792" spc="-50" dirty="0">
              <a:gradFill>
                <a:gsLst>
                  <a:gs pos="0">
                    <a:srgbClr val="FFFFFF"/>
                  </a:gs>
                  <a:gs pos="100000">
                    <a:srgbClr val="FFFFFF"/>
                  </a:gs>
                </a:gsLst>
                <a:lin ang="5400000" scaled="0"/>
              </a:gradFill>
              <a:latin typeface="Segoe Alt Regular" charset="0"/>
              <a:ea typeface="Segoe UI" pitchFamily="34" charset="0"/>
              <a:cs typeface="Segoe UI" pitchFamily="34" charset="0"/>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4"/>
          <p:cNvSpPr txBox="1">
            <a:spLocks/>
          </p:cNvSpPr>
          <p:nvPr userDrawn="1"/>
        </p:nvSpPr>
        <p:spPr>
          <a:xfrm>
            <a:off x="10990024" y="6546697"/>
            <a:ext cx="1429608" cy="372394"/>
          </a:xfrm>
          <a:prstGeom prst="rect">
            <a:avLst/>
          </a:prstGeom>
        </p:spPr>
        <p:txBody>
          <a:bodyPr/>
          <a:lstStyle>
            <a:defPPr>
              <a:defRPr lang="en-US"/>
            </a:defPPr>
            <a:lvl1pPr marL="0" algn="r" defTabSz="914363" rtl="0" eaLnBrk="1" latinLnBrk="0" hangingPunct="1">
              <a:defRPr sz="2000" b="1" i="0" kern="1200">
                <a:solidFill>
                  <a:schemeClr val="accent5"/>
                </a:solidFill>
                <a:latin typeface="+mn-lt"/>
                <a:ea typeface="Arial" charset="0"/>
                <a:cs typeface="Arial" charset="0"/>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187D0CF8-CE0C-0749-96A9-3DA8AD1B5E14}" type="slidenum">
              <a:rPr lang="en-US" sz="1991" b="0" smtClean="0">
                <a:solidFill>
                  <a:srgbClr val="616265"/>
                </a:solidFill>
                <a:latin typeface="Segoe Alt Regular" charset="0"/>
                <a:ea typeface="Segoe Alt Regular" charset="0"/>
                <a:cs typeface="Segoe Alt Regular" charset="0"/>
              </a:rPr>
              <a:pPr/>
              <a:t>‹#›</a:t>
            </a:fld>
            <a:r>
              <a:rPr lang="en-US" sz="1991" b="0" dirty="0">
                <a:solidFill>
                  <a:srgbClr val="616265"/>
                </a:solidFill>
                <a:latin typeface="Segoe Alt Regular" charset="0"/>
                <a:ea typeface="Segoe Alt Regular" charset="0"/>
                <a:cs typeface="Segoe Alt Regular" charset="0"/>
              </a:rPr>
              <a:t>/</a:t>
            </a:r>
          </a:p>
        </p:txBody>
      </p:sp>
    </p:spTree>
    <p:extLst>
      <p:ext uri="{BB962C8B-B14F-4D97-AF65-F5344CB8AC3E}">
        <p14:creationId xmlns:p14="http://schemas.microsoft.com/office/powerpoint/2010/main" val="1430215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Title and Content_1">
    <p:spTree>
      <p:nvGrpSpPr>
        <p:cNvPr id="1" name=""/>
        <p:cNvGrpSpPr/>
        <p:nvPr/>
      </p:nvGrpSpPr>
      <p:grpSpPr>
        <a:xfrm>
          <a:off x="0" y="0"/>
          <a:ext cx="0" cy="0"/>
          <a:chOff x="0" y="0"/>
          <a:chExt cx="0" cy="0"/>
        </a:xfrm>
      </p:grpSpPr>
      <p:sp>
        <p:nvSpPr>
          <p:cNvPr id="6" name="Right Triangle 5"/>
          <p:cNvSpPr/>
          <p:nvPr userDrawn="1"/>
        </p:nvSpPr>
        <p:spPr bwMode="auto">
          <a:xfrm rot="16200000">
            <a:off x="9710397" y="4273746"/>
            <a:ext cx="4474908" cy="966644"/>
          </a:xfrm>
          <a:prstGeom prst="rtTriangle">
            <a:avLst/>
          </a:prstGeom>
          <a:solidFill>
            <a:srgbClr val="D2103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4"/>
          <p:cNvSpPr>
            <a:spLocks noGrp="1"/>
          </p:cNvSpPr>
          <p:nvPr>
            <p:ph type="sldNum" sz="quarter" idx="4"/>
          </p:nvPr>
        </p:nvSpPr>
        <p:spPr>
          <a:xfrm>
            <a:off x="10990025" y="6536984"/>
            <a:ext cx="1429608" cy="372394"/>
          </a:xfrm>
          <a:prstGeom prst="rect">
            <a:avLst/>
          </a:prstGeom>
        </p:spPr>
        <p:txBody>
          <a:bodyPr/>
          <a:lstStyle>
            <a:lvl1pPr algn="r">
              <a:defRPr sz="2040" b="1" i="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fld id="{187D0CF8-CE0C-0749-96A9-3DA8AD1B5E14}" type="slidenum">
              <a:rPr lang="en-US" smtClean="0"/>
              <a:pPr/>
              <a:t>‹#›</a:t>
            </a:fld>
            <a:r>
              <a:rPr lang="en-US" dirty="0"/>
              <a:t>/</a:t>
            </a:r>
          </a:p>
        </p:txBody>
      </p:sp>
      <p:sp>
        <p:nvSpPr>
          <p:cNvPr id="9" name="Title 1"/>
          <p:cNvSpPr>
            <a:spLocks noGrp="1"/>
          </p:cNvSpPr>
          <p:nvPr>
            <p:ph type="title"/>
          </p:nvPr>
        </p:nvSpPr>
        <p:spPr>
          <a:xfrm>
            <a:off x="305064" y="233154"/>
            <a:ext cx="9922779" cy="508524"/>
          </a:xfrm>
        </p:spPr>
        <p:txBody>
          <a:bodyPr/>
          <a:lstStyle/>
          <a:p>
            <a:r>
              <a:rPr lang="en-US" dirty="0"/>
              <a:t>Click to edit Master title style</a:t>
            </a:r>
          </a:p>
        </p:txBody>
      </p:sp>
      <p:sp>
        <p:nvSpPr>
          <p:cNvPr id="10" name="Text Placeholder 10"/>
          <p:cNvSpPr>
            <a:spLocks noGrp="1"/>
          </p:cNvSpPr>
          <p:nvPr>
            <p:ph type="body" sz="quarter" idx="12"/>
          </p:nvPr>
        </p:nvSpPr>
        <p:spPr>
          <a:xfrm>
            <a:off x="305064" y="721795"/>
            <a:ext cx="9922779" cy="387419"/>
          </a:xfrm>
        </p:spPr>
        <p:txBody>
          <a:bodyPr lIns="0" anchor="t"/>
          <a:lstStyle>
            <a:lvl1pPr marL="0" indent="0">
              <a:buFont typeface="Arial" panose="020B0604020202020204" pitchFamily="34" charset="0"/>
              <a:buNone/>
              <a:defRPr sz="2448"/>
            </a:lvl1pPr>
          </a:lstStyle>
          <a:p>
            <a:endParaRPr lang="en-GB" dirty="0"/>
          </a:p>
        </p:txBody>
      </p:sp>
    </p:spTree>
    <p:extLst>
      <p:ext uri="{BB962C8B-B14F-4D97-AF65-F5344CB8AC3E}">
        <p14:creationId xmlns:p14="http://schemas.microsoft.com/office/powerpoint/2010/main" val="49689319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Title and Content_2">
    <p:spTree>
      <p:nvGrpSpPr>
        <p:cNvPr id="1" name=""/>
        <p:cNvGrpSpPr/>
        <p:nvPr/>
      </p:nvGrpSpPr>
      <p:grpSpPr>
        <a:xfrm>
          <a:off x="0" y="0"/>
          <a:ext cx="0" cy="0"/>
          <a:chOff x="0" y="0"/>
          <a:chExt cx="0" cy="0"/>
        </a:xfrm>
      </p:grpSpPr>
      <p:sp>
        <p:nvSpPr>
          <p:cNvPr id="7" name="Right Triangle 10"/>
          <p:cNvSpPr/>
          <p:nvPr userDrawn="1"/>
        </p:nvSpPr>
        <p:spPr bwMode="auto">
          <a:xfrm rot="10800000">
            <a:off x="11715130" y="-12507"/>
            <a:ext cx="732057" cy="323632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14794" t="17430" r="14418" b="12433"/>
          <a:stretch/>
        </p:blipFill>
        <p:spPr>
          <a:xfrm>
            <a:off x="305063" y="6352675"/>
            <a:ext cx="728359" cy="537618"/>
          </a:xfrm>
          <a:prstGeom prst="rect">
            <a:avLst/>
          </a:prstGeom>
        </p:spPr>
      </p:pic>
      <p:sp>
        <p:nvSpPr>
          <p:cNvPr id="11" name="Slide Number Placeholder 4"/>
          <p:cNvSpPr txBox="1">
            <a:spLocks/>
          </p:cNvSpPr>
          <p:nvPr userDrawn="1"/>
        </p:nvSpPr>
        <p:spPr>
          <a:xfrm>
            <a:off x="10990025" y="6546698"/>
            <a:ext cx="1429608" cy="372394"/>
          </a:xfrm>
          <a:prstGeom prst="rect">
            <a:avLst/>
          </a:prstGeom>
        </p:spPr>
        <p:txBody>
          <a:bodyPr/>
          <a:lstStyle>
            <a:defPPr>
              <a:defRPr lang="en-US"/>
            </a:defPPr>
            <a:lvl1pPr marL="0" algn="r" defTabSz="914363" rtl="0" eaLnBrk="1" latinLnBrk="0" hangingPunct="1">
              <a:defRPr sz="2000" b="1" i="0" kern="1200">
                <a:solidFill>
                  <a:schemeClr val="accent5"/>
                </a:solidFill>
                <a:latin typeface="+mn-lt"/>
                <a:ea typeface="Arial" charset="0"/>
                <a:cs typeface="Arial" charset="0"/>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187D0CF8-CE0C-0749-96A9-3DA8AD1B5E14}" type="slidenum">
              <a:rPr lang="en-US" sz="2040" smtClean="0">
                <a:solidFill>
                  <a:schemeClr val="bg2"/>
                </a:solidFill>
                <a:latin typeface="Segoe UI" panose="020B0502040204020203" pitchFamily="34" charset="0"/>
                <a:cs typeface="Segoe UI" panose="020B0502040204020203" pitchFamily="34" charset="0"/>
              </a:rPr>
              <a:pPr/>
              <a:t>‹#›</a:t>
            </a:fld>
            <a:r>
              <a:rPr lang="en-US" sz="2040" dirty="0">
                <a:solidFill>
                  <a:schemeClr val="bg2"/>
                </a:solidFill>
                <a:latin typeface="Segoe UI" panose="020B0502040204020203" pitchFamily="34" charset="0"/>
                <a:cs typeface="Segoe UI" panose="020B0502040204020203" pitchFamily="34" charset="0"/>
              </a:rPr>
              <a:t>/</a:t>
            </a:r>
          </a:p>
        </p:txBody>
      </p:sp>
      <p:sp>
        <p:nvSpPr>
          <p:cNvPr id="10" name="Title 1"/>
          <p:cNvSpPr>
            <a:spLocks noGrp="1"/>
          </p:cNvSpPr>
          <p:nvPr>
            <p:ph type="title"/>
          </p:nvPr>
        </p:nvSpPr>
        <p:spPr>
          <a:xfrm>
            <a:off x="305064" y="233154"/>
            <a:ext cx="9922779" cy="508524"/>
          </a:xfrm>
        </p:spPr>
        <p:txBody>
          <a:bodyPr/>
          <a:lstStyle/>
          <a:p>
            <a:r>
              <a:rPr lang="en-US" dirty="0"/>
              <a:t>Click to edit Master title style</a:t>
            </a:r>
          </a:p>
        </p:txBody>
      </p:sp>
      <p:sp>
        <p:nvSpPr>
          <p:cNvPr id="12" name="Text Placeholder 10"/>
          <p:cNvSpPr>
            <a:spLocks noGrp="1"/>
          </p:cNvSpPr>
          <p:nvPr>
            <p:ph type="body" sz="quarter" idx="12"/>
          </p:nvPr>
        </p:nvSpPr>
        <p:spPr>
          <a:xfrm>
            <a:off x="305064" y="721795"/>
            <a:ext cx="9922779" cy="387419"/>
          </a:xfrm>
        </p:spPr>
        <p:txBody>
          <a:bodyPr lIns="0" anchor="t"/>
          <a:lstStyle>
            <a:lvl1pPr marL="0" indent="0">
              <a:buFont typeface="Arial" panose="020B0604020202020204" pitchFamily="34" charset="0"/>
              <a:buNone/>
              <a:defRPr sz="2448"/>
            </a:lvl1pPr>
          </a:lstStyle>
          <a:p>
            <a:endParaRPr lang="en-GB" dirty="0"/>
          </a:p>
        </p:txBody>
      </p:sp>
    </p:spTree>
    <p:extLst>
      <p:ext uri="{BB962C8B-B14F-4D97-AF65-F5344CB8AC3E}">
        <p14:creationId xmlns:p14="http://schemas.microsoft.com/office/powerpoint/2010/main" val="7797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Title_2">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84499" y="0"/>
            <a:ext cx="5235080" cy="6994525"/>
          </a:xfrm>
          <a:prstGeom prst="rect">
            <a:avLst/>
          </a:prstGeom>
        </p:spPr>
      </p:pic>
      <p:grpSp>
        <p:nvGrpSpPr>
          <p:cNvPr id="2" name="Group 1"/>
          <p:cNvGrpSpPr/>
          <p:nvPr userDrawn="1"/>
        </p:nvGrpSpPr>
        <p:grpSpPr>
          <a:xfrm>
            <a:off x="444591" y="-25562"/>
            <a:ext cx="11979794" cy="7020088"/>
            <a:chOff x="446520" y="-25063"/>
            <a:chExt cx="12031787" cy="6883064"/>
          </a:xfrm>
        </p:grpSpPr>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6520" y="1268705"/>
              <a:ext cx="3022132" cy="577513"/>
            </a:xfrm>
            <a:prstGeom prst="rect">
              <a:avLst/>
            </a:prstGeom>
          </p:spPr>
        </p:pic>
        <p:grpSp>
          <p:nvGrpSpPr>
            <p:cNvPr id="14" name="Group 13"/>
            <p:cNvGrpSpPr/>
            <p:nvPr userDrawn="1"/>
          </p:nvGrpSpPr>
          <p:grpSpPr>
            <a:xfrm>
              <a:off x="4181890" y="-25063"/>
              <a:ext cx="5766233" cy="6883064"/>
              <a:chOff x="5342014" y="-107705"/>
              <a:chExt cx="5766233" cy="6965705"/>
            </a:xfrm>
          </p:grpSpPr>
          <p:sp>
            <p:nvSpPr>
              <p:cNvPr id="4" name="Trapezoid 3"/>
              <p:cNvSpPr/>
              <p:nvPr userDrawn="1"/>
            </p:nvSpPr>
            <p:spPr bwMode="auto">
              <a:xfrm>
                <a:off x="5664878" y="-107705"/>
                <a:ext cx="5443369" cy="6961138"/>
              </a:xfrm>
              <a:prstGeom prst="trapezoid">
                <a:avLst>
                  <a:gd name="adj" fmla="val 50000"/>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5342014" y="-86061"/>
                <a:ext cx="3033789" cy="694406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ight Triangle 16"/>
            <p:cNvSpPr/>
            <p:nvPr userDrawn="1"/>
          </p:nvSpPr>
          <p:spPr bwMode="auto">
            <a:xfrm rot="10800000">
              <a:off x="10848675" y="558"/>
              <a:ext cx="1629632" cy="4086806"/>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userDrawn="1"/>
        </p:nvSpPr>
        <p:spPr bwMode="auto">
          <a:xfrm>
            <a:off x="950914" y="6621483"/>
            <a:ext cx="2063684" cy="368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18" name="Title 6"/>
          <p:cNvSpPr>
            <a:spLocks noGrp="1"/>
          </p:cNvSpPr>
          <p:nvPr>
            <p:ph type="title" hasCustomPrompt="1"/>
          </p:nvPr>
        </p:nvSpPr>
        <p:spPr>
          <a:xfrm>
            <a:off x="457230" y="3267898"/>
            <a:ext cx="7797504" cy="517698"/>
          </a:xfrm>
        </p:spPr>
        <p:txBody>
          <a:bodyPr/>
          <a:lstStyle>
            <a:lvl1pPr>
              <a:defRPr baseline="0"/>
            </a:lvl1pPr>
          </a:lstStyle>
          <a:p>
            <a:r>
              <a:rPr lang="en-US" dirty="0"/>
              <a:t>CLICK TO EDIT MASTER TITLE STYLE</a:t>
            </a:r>
            <a:endParaRPr lang="en-GB" dirty="0"/>
          </a:p>
        </p:txBody>
      </p:sp>
      <p:sp>
        <p:nvSpPr>
          <p:cNvPr id="19" name="Text Placeholder 10"/>
          <p:cNvSpPr>
            <a:spLocks noGrp="1"/>
          </p:cNvSpPr>
          <p:nvPr>
            <p:ph type="body" sz="quarter" idx="12" hasCustomPrompt="1"/>
          </p:nvPr>
        </p:nvSpPr>
        <p:spPr>
          <a:xfrm>
            <a:off x="453096" y="3783679"/>
            <a:ext cx="7801637" cy="367536"/>
          </a:xfrm>
        </p:spPr>
        <p:txBody>
          <a:bodyPr lIns="0"/>
          <a:lstStyle>
            <a:lvl1pPr marL="0" indent="0">
              <a:buFont typeface="Arial" panose="020B0604020202020204" pitchFamily="34" charset="0"/>
              <a:buNone/>
              <a:defRPr sz="2856" baseline="0"/>
            </a:lvl1pPr>
          </a:lstStyle>
          <a:p>
            <a:r>
              <a:rPr lang="en-GB" dirty="0"/>
              <a:t>CLICK TO ADD TEXT</a:t>
            </a:r>
          </a:p>
        </p:txBody>
      </p:sp>
      <p:sp>
        <p:nvSpPr>
          <p:cNvPr id="15" name="Rectangle 14"/>
          <p:cNvSpPr/>
          <p:nvPr userDrawn="1"/>
        </p:nvSpPr>
        <p:spPr>
          <a:xfrm>
            <a:off x="4438930" y="6610753"/>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Tree>
    <p:extLst>
      <p:ext uri="{BB962C8B-B14F-4D97-AF65-F5344CB8AC3E}">
        <p14:creationId xmlns:p14="http://schemas.microsoft.com/office/powerpoint/2010/main" val="23089566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Title_3">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60251" y="0"/>
            <a:ext cx="5254048" cy="6994525"/>
          </a:xfrm>
          <a:prstGeom prst="rect">
            <a:avLst/>
          </a:prstGeom>
        </p:spPr>
      </p:pic>
      <p:grpSp>
        <p:nvGrpSpPr>
          <p:cNvPr id="5" name="Group 4"/>
          <p:cNvGrpSpPr/>
          <p:nvPr userDrawn="1"/>
        </p:nvGrpSpPr>
        <p:grpSpPr>
          <a:xfrm>
            <a:off x="462643" y="-25562"/>
            <a:ext cx="11971205" cy="7020088"/>
            <a:chOff x="446520" y="-25063"/>
            <a:chExt cx="12023161" cy="6883064"/>
          </a:xfrm>
        </p:grpSpPr>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6520" y="1268705"/>
              <a:ext cx="3022132" cy="577513"/>
            </a:xfrm>
            <a:prstGeom prst="rect">
              <a:avLst/>
            </a:prstGeom>
          </p:spPr>
        </p:pic>
        <p:grpSp>
          <p:nvGrpSpPr>
            <p:cNvPr id="14" name="Group 13"/>
            <p:cNvGrpSpPr/>
            <p:nvPr userDrawn="1"/>
          </p:nvGrpSpPr>
          <p:grpSpPr>
            <a:xfrm>
              <a:off x="4181890" y="-25063"/>
              <a:ext cx="5766233" cy="6883064"/>
              <a:chOff x="5342014" y="-107705"/>
              <a:chExt cx="5766233" cy="6965705"/>
            </a:xfrm>
          </p:grpSpPr>
          <p:sp>
            <p:nvSpPr>
              <p:cNvPr id="4" name="Trapezoid 3"/>
              <p:cNvSpPr/>
              <p:nvPr userDrawn="1"/>
            </p:nvSpPr>
            <p:spPr bwMode="auto">
              <a:xfrm>
                <a:off x="5664878" y="-107705"/>
                <a:ext cx="5443369" cy="6961138"/>
              </a:xfrm>
              <a:prstGeom prst="trapezoid">
                <a:avLst>
                  <a:gd name="adj" fmla="val 50000"/>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5342014" y="-86061"/>
                <a:ext cx="3033789" cy="694406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ight Triangle 16"/>
            <p:cNvSpPr/>
            <p:nvPr userDrawn="1"/>
          </p:nvSpPr>
          <p:spPr bwMode="auto">
            <a:xfrm rot="10800000">
              <a:off x="10840049" y="10718"/>
              <a:ext cx="1629632" cy="4086806"/>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 name="Title 6"/>
          <p:cNvSpPr>
            <a:spLocks noGrp="1"/>
          </p:cNvSpPr>
          <p:nvPr>
            <p:ph type="title" hasCustomPrompt="1"/>
          </p:nvPr>
        </p:nvSpPr>
        <p:spPr>
          <a:xfrm>
            <a:off x="457230" y="3237015"/>
            <a:ext cx="7797504" cy="517698"/>
          </a:xfrm>
        </p:spPr>
        <p:txBody>
          <a:bodyPr/>
          <a:lstStyle>
            <a:lvl1pPr>
              <a:defRPr baseline="0"/>
            </a:lvl1pPr>
          </a:lstStyle>
          <a:p>
            <a:r>
              <a:rPr lang="en-US" dirty="0"/>
              <a:t>CLICK TO EDIT MASTER TITLE STYLE</a:t>
            </a:r>
            <a:endParaRPr lang="en-GB" dirty="0"/>
          </a:p>
        </p:txBody>
      </p:sp>
      <p:sp>
        <p:nvSpPr>
          <p:cNvPr id="19" name="Text Placeholder 10"/>
          <p:cNvSpPr>
            <a:spLocks noGrp="1"/>
          </p:cNvSpPr>
          <p:nvPr>
            <p:ph type="body" sz="quarter" idx="12" hasCustomPrompt="1"/>
          </p:nvPr>
        </p:nvSpPr>
        <p:spPr>
          <a:xfrm>
            <a:off x="453096" y="3783679"/>
            <a:ext cx="7801637" cy="367536"/>
          </a:xfrm>
        </p:spPr>
        <p:txBody>
          <a:bodyPr lIns="0"/>
          <a:lstStyle>
            <a:lvl1pPr marL="0" indent="0">
              <a:buFont typeface="Arial" panose="020B0604020202020204" pitchFamily="34" charset="0"/>
              <a:buNone/>
              <a:defRPr sz="2856" baseline="0"/>
            </a:lvl1pPr>
          </a:lstStyle>
          <a:p>
            <a:r>
              <a:rPr lang="en-GB" dirty="0"/>
              <a:t>CLICK TO ADD TEXT</a:t>
            </a:r>
          </a:p>
        </p:txBody>
      </p:sp>
      <p:sp>
        <p:nvSpPr>
          <p:cNvPr id="15" name="Rectangle 14"/>
          <p:cNvSpPr/>
          <p:nvPr userDrawn="1"/>
        </p:nvSpPr>
        <p:spPr>
          <a:xfrm>
            <a:off x="4438930" y="6610753"/>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Tree>
    <p:extLst>
      <p:ext uri="{BB962C8B-B14F-4D97-AF65-F5344CB8AC3E}">
        <p14:creationId xmlns:p14="http://schemas.microsoft.com/office/powerpoint/2010/main" val="316103928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Title_8">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extLst/>
          </p:nvPr>
        </p:nvGraphicFramePr>
        <p:xfrm>
          <a:off x="1620" y="1622"/>
          <a:ext cx="1619" cy="1619"/>
        </p:xfrm>
        <a:graphic>
          <a:graphicData uri="http://schemas.openxmlformats.org/presentationml/2006/ole">
            <mc:AlternateContent xmlns:mc="http://schemas.openxmlformats.org/markup-compatibility/2006">
              <mc:Choice xmlns:v="urn:schemas-microsoft-com:vml" Requires="v">
                <p:oleObj spid="_x0000_s3095" name="think-cell Slide" r:id="rId4" imgW="493" imgH="493" progId="TCLayout.ActiveDocument.1">
                  <p:embed/>
                </p:oleObj>
              </mc:Choice>
              <mc:Fallback>
                <p:oleObj name="think-cell Slide" r:id="rId4" imgW="493" imgH="493" progId="TCLayout.ActiveDocument.1">
                  <p:embed/>
                  <p:pic>
                    <p:nvPicPr>
                      <p:cNvPr id="9" name="Object 8" hidden="1"/>
                      <p:cNvPicPr/>
                      <p:nvPr/>
                    </p:nvPicPr>
                    <p:blipFill>
                      <a:blip r:embed="rId5"/>
                      <a:stretch>
                        <a:fillRect/>
                      </a:stretch>
                    </p:blipFill>
                    <p:spPr>
                      <a:xfrm>
                        <a:off x="1620" y="1622"/>
                        <a:ext cx="1619" cy="1619"/>
                      </a:xfrm>
                      <a:prstGeom prst="rect">
                        <a:avLst/>
                      </a:prstGeom>
                    </p:spPr>
                  </p:pic>
                </p:oleObj>
              </mc:Fallback>
            </mc:AlternateContent>
          </a:graphicData>
        </a:graphic>
      </p:graphicFrame>
      <p:sp>
        <p:nvSpPr>
          <p:cNvPr id="5" name="Rectangle 4"/>
          <p:cNvSpPr/>
          <p:nvPr/>
        </p:nvSpPr>
        <p:spPr bwMode="auto">
          <a:xfrm>
            <a:off x="6613396" y="-8229"/>
            <a:ext cx="5847466" cy="70027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32" tIns="45516" rIns="45516" bIns="91032" numCol="1" spcCol="0" rtlCol="0" fromWordArt="0" anchor="b" anchorCtr="0" forceAA="0" compatLnSpc="1">
            <a:prstTxWarp prst="textNoShape">
              <a:avLst/>
            </a:prstTxWarp>
            <a:noAutofit/>
          </a:bodyPr>
          <a:lstStyle/>
          <a:p>
            <a:pPr algn="ctr" defTabSz="910008" fontAlgn="base">
              <a:spcBef>
                <a:spcPct val="0"/>
              </a:spcBef>
              <a:spcAft>
                <a:spcPct val="0"/>
              </a:spcAft>
            </a:pPr>
            <a:endParaRPr lang="en-GB" sz="1792"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 name="Picture 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7203640" y="0"/>
            <a:ext cx="5254048" cy="6994525"/>
          </a:xfrm>
          <a:prstGeom prst="rect">
            <a:avLst/>
          </a:prstGeom>
        </p:spPr>
      </p:pic>
      <p:grpSp>
        <p:nvGrpSpPr>
          <p:cNvPr id="14" name="Group 13"/>
          <p:cNvGrpSpPr/>
          <p:nvPr userDrawn="1"/>
        </p:nvGrpSpPr>
        <p:grpSpPr>
          <a:xfrm>
            <a:off x="4172250" y="3241"/>
            <a:ext cx="5741315" cy="6991285"/>
            <a:chOff x="5342014" y="-86061"/>
            <a:chExt cx="5766233" cy="6973644"/>
          </a:xfrm>
        </p:grpSpPr>
        <p:sp>
          <p:nvSpPr>
            <p:cNvPr id="4" name="Trapezoid 3"/>
            <p:cNvSpPr/>
            <p:nvPr userDrawn="1"/>
          </p:nvSpPr>
          <p:spPr bwMode="auto">
            <a:xfrm>
              <a:off x="5664878" y="-71249"/>
              <a:ext cx="5443369" cy="6958832"/>
            </a:xfrm>
            <a:prstGeom prst="trapezoid">
              <a:avLst>
                <a:gd name="adj" fmla="val 50000"/>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5342014" y="-86061"/>
              <a:ext cx="3033789" cy="694406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ight Triangle 16"/>
          <p:cNvSpPr/>
          <p:nvPr userDrawn="1"/>
        </p:nvSpPr>
        <p:spPr bwMode="auto">
          <a:xfrm rot="10800000">
            <a:off x="10838273" y="-8229"/>
            <a:ext cx="1622590" cy="4168164"/>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6"/>
          <p:cNvSpPr>
            <a:spLocks noGrp="1"/>
          </p:cNvSpPr>
          <p:nvPr>
            <p:ph type="title" hasCustomPrompt="1"/>
          </p:nvPr>
        </p:nvSpPr>
        <p:spPr>
          <a:xfrm>
            <a:off x="457230" y="3237015"/>
            <a:ext cx="7797504" cy="517698"/>
          </a:xfrm>
        </p:spPr>
        <p:txBody>
          <a:bodyPr/>
          <a:lstStyle>
            <a:lvl1pPr>
              <a:defRPr baseline="0"/>
            </a:lvl1pPr>
          </a:lstStyle>
          <a:p>
            <a:r>
              <a:rPr lang="en-US" dirty="0"/>
              <a:t>CLICK TO EDIT MASTER TITLE STYLE</a:t>
            </a:r>
            <a:endParaRPr lang="en-GB" dirty="0"/>
          </a:p>
        </p:txBody>
      </p:sp>
      <p:sp>
        <p:nvSpPr>
          <p:cNvPr id="15" name="Rectangle 14"/>
          <p:cNvSpPr/>
          <p:nvPr userDrawn="1"/>
        </p:nvSpPr>
        <p:spPr>
          <a:xfrm>
            <a:off x="4332865" y="6610754"/>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
        <p:nvSpPr>
          <p:cNvPr id="16" name="Text Placeholder 10"/>
          <p:cNvSpPr>
            <a:spLocks noGrp="1"/>
          </p:cNvSpPr>
          <p:nvPr>
            <p:ph type="body" sz="quarter" idx="12" hasCustomPrompt="1"/>
          </p:nvPr>
        </p:nvSpPr>
        <p:spPr>
          <a:xfrm>
            <a:off x="453096" y="3783679"/>
            <a:ext cx="7801637" cy="367536"/>
          </a:xfrm>
        </p:spPr>
        <p:txBody>
          <a:bodyPr lIns="0"/>
          <a:lstStyle>
            <a:lvl1pPr marL="0" indent="0">
              <a:buFont typeface="Arial" panose="020B0604020202020204" pitchFamily="34" charset="0"/>
              <a:buNone/>
              <a:defRPr sz="2856" baseline="0"/>
            </a:lvl1pPr>
          </a:lstStyle>
          <a:p>
            <a:r>
              <a:rPr lang="en-GB" dirty="0"/>
              <a:t>CLICK TO ADD TEXT</a:t>
            </a:r>
          </a:p>
        </p:txBody>
      </p:sp>
      <p:pic>
        <p:nvPicPr>
          <p:cNvPr id="13" name="Picture 12"/>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44591" y="1293963"/>
            <a:ext cx="3009072" cy="589010"/>
          </a:xfrm>
          <a:prstGeom prst="rect">
            <a:avLst/>
          </a:prstGeom>
        </p:spPr>
      </p:pic>
    </p:spTree>
    <p:extLst>
      <p:ext uri="{BB962C8B-B14F-4D97-AF65-F5344CB8AC3E}">
        <p14:creationId xmlns:p14="http://schemas.microsoft.com/office/powerpoint/2010/main" val="211094828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Title_11">
    <p:spTree>
      <p:nvGrpSpPr>
        <p:cNvPr id="1" name=""/>
        <p:cNvGrpSpPr/>
        <p:nvPr/>
      </p:nvGrpSpPr>
      <p:grpSpPr>
        <a:xfrm>
          <a:off x="0" y="0"/>
          <a:ext cx="0" cy="0"/>
          <a:chOff x="0" y="0"/>
          <a:chExt cx="0" cy="0"/>
        </a:xfrm>
      </p:grpSpPr>
      <p:sp>
        <p:nvSpPr>
          <p:cNvPr id="5" name="Rectangle 4"/>
          <p:cNvSpPr/>
          <p:nvPr/>
        </p:nvSpPr>
        <p:spPr bwMode="auto">
          <a:xfrm>
            <a:off x="1799276" y="-8229"/>
            <a:ext cx="10637198" cy="70027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32" tIns="45516" rIns="45516" bIns="91032" numCol="1" spcCol="0" rtlCol="0" fromWordArt="0" anchor="b" anchorCtr="0" forceAA="0" compatLnSpc="1">
            <a:prstTxWarp prst="textNoShape">
              <a:avLst/>
            </a:prstTxWarp>
            <a:noAutofit/>
          </a:bodyPr>
          <a:lstStyle/>
          <a:p>
            <a:pPr algn="ctr" defTabSz="910008" fontAlgn="base">
              <a:spcBef>
                <a:spcPct val="0"/>
              </a:spcBef>
              <a:spcAft>
                <a:spcPct val="0"/>
              </a:spcAft>
            </a:pPr>
            <a:endParaRPr lang="en-GB" sz="1792"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 name="Picture 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215245" y="0"/>
            <a:ext cx="5254048" cy="6994525"/>
          </a:xfrm>
          <a:prstGeom prst="rect">
            <a:avLst/>
          </a:prstGeom>
        </p:spPr>
      </p:pic>
      <p:graphicFrame>
        <p:nvGraphicFramePr>
          <p:cNvPr id="9" name="Object 8" hidden="1"/>
          <p:cNvGraphicFramePr>
            <a:graphicFrameLocks noChangeAspect="1"/>
          </p:cNvGraphicFramePr>
          <p:nvPr userDrawn="1">
            <p:custDataLst>
              <p:tags r:id="rId2"/>
            </p:custDataLst>
            <p:extLst/>
          </p:nvPr>
        </p:nvGraphicFramePr>
        <p:xfrm>
          <a:off x="1620" y="1622"/>
          <a:ext cx="1619" cy="1619"/>
        </p:xfrm>
        <a:graphic>
          <a:graphicData uri="http://schemas.openxmlformats.org/presentationml/2006/ole">
            <mc:AlternateContent xmlns:mc="http://schemas.openxmlformats.org/markup-compatibility/2006">
              <mc:Choice xmlns:v="urn:schemas-microsoft-com:vml" Requires="v">
                <p:oleObj spid="_x0000_s4119" name="think-cell Slide" r:id="rId5" imgW="493" imgH="493" progId="TCLayout.ActiveDocument.1">
                  <p:embed/>
                </p:oleObj>
              </mc:Choice>
              <mc:Fallback>
                <p:oleObj name="think-cell Slide" r:id="rId5" imgW="493" imgH="493" progId="TCLayout.ActiveDocument.1">
                  <p:embed/>
                  <p:pic>
                    <p:nvPicPr>
                      <p:cNvPr id="9" name="Object 8" hidden="1"/>
                      <p:cNvPicPr/>
                      <p:nvPr/>
                    </p:nvPicPr>
                    <p:blipFill>
                      <a:blip r:embed="rId6"/>
                      <a:stretch>
                        <a:fillRect/>
                      </a:stretch>
                    </p:blipFill>
                    <p:spPr>
                      <a:xfrm>
                        <a:off x="1620" y="1622"/>
                        <a:ext cx="1619" cy="1619"/>
                      </a:xfrm>
                      <a:prstGeom prst="rect">
                        <a:avLst/>
                      </a:prstGeom>
                    </p:spPr>
                  </p:pic>
                </p:oleObj>
              </mc:Fallback>
            </mc:AlternateContent>
          </a:graphicData>
        </a:graphic>
      </p:graphicFrame>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4591" y="1293963"/>
            <a:ext cx="3009072" cy="589010"/>
          </a:xfrm>
          <a:prstGeom prst="rect">
            <a:avLst/>
          </a:prstGeom>
        </p:spPr>
      </p:pic>
      <p:grpSp>
        <p:nvGrpSpPr>
          <p:cNvPr id="14" name="Group 13"/>
          <p:cNvGrpSpPr/>
          <p:nvPr userDrawn="1"/>
        </p:nvGrpSpPr>
        <p:grpSpPr>
          <a:xfrm>
            <a:off x="4113239" y="-11641"/>
            <a:ext cx="5741315" cy="7006492"/>
            <a:chOff x="5342014" y="-86061"/>
            <a:chExt cx="5766233" cy="6973644"/>
          </a:xfrm>
        </p:grpSpPr>
        <p:sp>
          <p:nvSpPr>
            <p:cNvPr id="4" name="Trapezoid 3"/>
            <p:cNvSpPr/>
            <p:nvPr userDrawn="1"/>
          </p:nvSpPr>
          <p:spPr bwMode="auto">
            <a:xfrm>
              <a:off x="5664878" y="-71249"/>
              <a:ext cx="5443369" cy="6958832"/>
            </a:xfrm>
            <a:prstGeom prst="trapezoid">
              <a:avLst>
                <a:gd name="adj" fmla="val 50000"/>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5342014" y="-86061"/>
              <a:ext cx="3033789" cy="694406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ight Triangle 16"/>
          <p:cNvSpPr/>
          <p:nvPr userDrawn="1"/>
        </p:nvSpPr>
        <p:spPr bwMode="auto">
          <a:xfrm rot="10800000">
            <a:off x="10846703" y="-8229"/>
            <a:ext cx="1622590" cy="4168164"/>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6"/>
          <p:cNvSpPr>
            <a:spLocks noGrp="1"/>
          </p:cNvSpPr>
          <p:nvPr>
            <p:ph type="title" hasCustomPrompt="1"/>
          </p:nvPr>
        </p:nvSpPr>
        <p:spPr>
          <a:xfrm>
            <a:off x="457230" y="3237015"/>
            <a:ext cx="7797504" cy="517698"/>
          </a:xfrm>
        </p:spPr>
        <p:txBody>
          <a:bodyPr/>
          <a:lstStyle>
            <a:lvl1pPr>
              <a:defRPr baseline="0"/>
            </a:lvl1pPr>
          </a:lstStyle>
          <a:p>
            <a:r>
              <a:rPr lang="en-US" dirty="0"/>
              <a:t>CLICK TO EDIT MASTER TITLE STYLE</a:t>
            </a:r>
            <a:endParaRPr lang="en-GB" dirty="0"/>
          </a:p>
        </p:txBody>
      </p:sp>
      <p:sp>
        <p:nvSpPr>
          <p:cNvPr id="18" name="Text Placeholder 10"/>
          <p:cNvSpPr>
            <a:spLocks noGrp="1"/>
          </p:cNvSpPr>
          <p:nvPr>
            <p:ph type="body" sz="quarter" idx="12" hasCustomPrompt="1"/>
          </p:nvPr>
        </p:nvSpPr>
        <p:spPr>
          <a:xfrm>
            <a:off x="453096" y="3783679"/>
            <a:ext cx="7801637" cy="367536"/>
          </a:xfrm>
        </p:spPr>
        <p:txBody>
          <a:bodyPr lIns="0"/>
          <a:lstStyle>
            <a:lvl1pPr marL="0" indent="0">
              <a:buFont typeface="Arial" panose="020B0604020202020204" pitchFamily="34" charset="0"/>
              <a:buNone/>
              <a:defRPr sz="2856" baseline="0"/>
            </a:lvl1pPr>
          </a:lstStyle>
          <a:p>
            <a:r>
              <a:rPr lang="en-GB" dirty="0"/>
              <a:t>CLICK TO ADD TEXT</a:t>
            </a:r>
          </a:p>
        </p:txBody>
      </p:sp>
      <p:sp>
        <p:nvSpPr>
          <p:cNvPr id="15" name="Rectangle 14"/>
          <p:cNvSpPr/>
          <p:nvPr userDrawn="1"/>
        </p:nvSpPr>
        <p:spPr>
          <a:xfrm>
            <a:off x="4438930" y="6610753"/>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Tree>
    <p:extLst>
      <p:ext uri="{BB962C8B-B14F-4D97-AF65-F5344CB8AC3E}">
        <p14:creationId xmlns:p14="http://schemas.microsoft.com/office/powerpoint/2010/main" val="373766806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_Chapter Title_1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3" y="1621"/>
          <a:ext cx="1580" cy="1619"/>
        </p:xfrm>
        <a:graphic>
          <a:graphicData uri="http://schemas.openxmlformats.org/presentationml/2006/ole">
            <mc:AlternateContent xmlns:mc="http://schemas.openxmlformats.org/markup-compatibility/2006">
              <mc:Choice xmlns:v="urn:schemas-microsoft-com:vml" Requires="v">
                <p:oleObj spid="_x0000_s5143"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3" y="1621"/>
                        <a:ext cx="1580" cy="1619"/>
                      </a:xfrm>
                      <a:prstGeom prst="rect">
                        <a:avLst/>
                      </a:prstGeom>
                    </p:spPr>
                  </p:pic>
                </p:oleObj>
              </mc:Fallback>
            </mc:AlternateContent>
          </a:graphicData>
        </a:graphic>
      </p:graphicFrame>
      <p:sp>
        <p:nvSpPr>
          <p:cNvPr id="14" name="Rectangle 13"/>
          <p:cNvSpPr/>
          <p:nvPr userDrawn="1"/>
        </p:nvSpPr>
        <p:spPr bwMode="auto">
          <a:xfrm>
            <a:off x="0" y="0"/>
            <a:ext cx="12517243"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32" tIns="45516" rIns="45516" bIns="91032" numCol="1" spcCol="0" rtlCol="0" fromWordArt="0" anchor="b" anchorCtr="0" forceAA="0" compatLnSpc="1">
            <a:prstTxWarp prst="textNoShape">
              <a:avLst/>
            </a:prstTxWarp>
            <a:noAutofit/>
          </a:bodyPr>
          <a:lstStyle/>
          <a:p>
            <a:pPr algn="ctr" defTabSz="910008" fontAlgn="base">
              <a:spcBef>
                <a:spcPct val="0"/>
              </a:spcBef>
              <a:spcAft>
                <a:spcPct val="0"/>
              </a:spcAft>
            </a:pPr>
            <a:endParaRPr lang="en-GB" sz="1792"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 name="Picture 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7531152" y="0"/>
            <a:ext cx="4981580" cy="6994525"/>
          </a:xfrm>
          <a:prstGeom prst="rect">
            <a:avLst/>
          </a:prstGeom>
        </p:spPr>
      </p:pic>
      <p:grpSp>
        <p:nvGrpSpPr>
          <p:cNvPr id="7" name="Group 6"/>
          <p:cNvGrpSpPr/>
          <p:nvPr userDrawn="1"/>
        </p:nvGrpSpPr>
        <p:grpSpPr>
          <a:xfrm>
            <a:off x="4497243" y="-3879"/>
            <a:ext cx="5730601" cy="6999890"/>
            <a:chOff x="4131090" y="-7368"/>
            <a:chExt cx="5755472" cy="6870260"/>
          </a:xfrm>
          <a:solidFill>
            <a:schemeClr val="bg1"/>
          </a:solidFill>
        </p:grpSpPr>
        <p:sp>
          <p:nvSpPr>
            <p:cNvPr id="5" name="Trapezoid 4"/>
            <p:cNvSpPr/>
            <p:nvPr userDrawn="1"/>
          </p:nvSpPr>
          <p:spPr bwMode="auto">
            <a:xfrm rot="10800000">
              <a:off x="4443193" y="-7368"/>
              <a:ext cx="5443369" cy="6870260"/>
            </a:xfrm>
            <a:prstGeom prst="trapezoid">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4131090" y="0"/>
              <a:ext cx="3033789"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410030" y="1813401"/>
            <a:ext cx="11726123" cy="508524"/>
          </a:xfrm>
        </p:spPr>
        <p:txBody>
          <a:bodyPr/>
          <a:lstStyle/>
          <a:p>
            <a:r>
              <a:rPr lang="en-US" dirty="0"/>
              <a:t>CLICK TO EDIT MASTER STYLE TITLE</a:t>
            </a:r>
          </a:p>
        </p:txBody>
      </p:sp>
      <p:sp>
        <p:nvSpPr>
          <p:cNvPr id="12" name="Right Triangle 11"/>
          <p:cNvSpPr/>
          <p:nvPr userDrawn="1"/>
        </p:nvSpPr>
        <p:spPr bwMode="auto">
          <a:xfrm rot="16200000">
            <a:off x="9791957" y="4273746"/>
            <a:ext cx="4474908" cy="966644"/>
          </a:xfrm>
          <a:prstGeom prst="rtTriangle">
            <a:avLst/>
          </a:prstGeom>
          <a:solidFill>
            <a:srgbClr val="D2103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16" name="Slide Number Placeholder 4"/>
          <p:cNvSpPr txBox="1">
            <a:spLocks/>
          </p:cNvSpPr>
          <p:nvPr userDrawn="1"/>
        </p:nvSpPr>
        <p:spPr>
          <a:xfrm>
            <a:off x="10988523" y="6535445"/>
            <a:ext cx="1429608" cy="372394"/>
          </a:xfrm>
          <a:prstGeom prst="rect">
            <a:avLst/>
          </a:prstGeom>
        </p:spPr>
        <p:txBody>
          <a:bodyPr/>
          <a:lstStyle>
            <a:defPPr>
              <a:defRPr lang="en-US"/>
            </a:defPPr>
            <a:lvl1pPr marL="0" algn="r" defTabSz="914363" rtl="0" eaLnBrk="1" latinLnBrk="0" hangingPunct="1">
              <a:defRPr sz="2000" b="1" i="0" kern="1200">
                <a:solidFill>
                  <a:schemeClr val="bg1"/>
                </a:solidFill>
                <a:latin typeface="+mn-lt"/>
                <a:ea typeface="Arial" charset="0"/>
                <a:cs typeface="Arial" charset="0"/>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187D0CF8-CE0C-0749-96A9-3DA8AD1B5E14}" type="slidenum">
              <a:rPr lang="en-US" sz="2040" smtClean="0">
                <a:solidFill>
                  <a:schemeClr val="bg1"/>
                </a:solidFill>
                <a:latin typeface="Segoe UI" panose="020B0502040204020203" pitchFamily="34" charset="0"/>
                <a:cs typeface="Segoe UI" panose="020B0502040204020203" pitchFamily="34" charset="0"/>
              </a:rPr>
              <a:pPr/>
              <a:t>‹#›</a:t>
            </a:fld>
            <a:r>
              <a:rPr lang="en-US" sz="2040" dirty="0">
                <a:solidFill>
                  <a:schemeClr val="bg1"/>
                </a:solidFill>
                <a:latin typeface="Segoe UI" panose="020B0502040204020203" pitchFamily="34" charset="0"/>
                <a:cs typeface="Segoe UI" panose="020B0502040204020203" pitchFamily="34" charset="0"/>
              </a:rPr>
              <a:t>/</a:t>
            </a:r>
          </a:p>
        </p:txBody>
      </p:sp>
      <p:pic>
        <p:nvPicPr>
          <p:cNvPr id="18" name="Picture 17"/>
          <p:cNvPicPr>
            <a:picLocks noChangeAspect="1"/>
          </p:cNvPicPr>
          <p:nvPr userDrawn="1"/>
        </p:nvPicPr>
        <p:blipFill rotWithShape="1">
          <a:blip r:embed="rId7" cstate="email">
            <a:extLst>
              <a:ext uri="{28A0092B-C50C-407E-A947-70E740481C1C}">
                <a14:useLocalDpi xmlns:a14="http://schemas.microsoft.com/office/drawing/2010/main"/>
              </a:ext>
            </a:extLst>
          </a:blip>
          <a:srcRect l="14794" t="17430" r="14418" b="12433"/>
          <a:stretch/>
        </p:blipFill>
        <p:spPr>
          <a:xfrm>
            <a:off x="305063" y="6352675"/>
            <a:ext cx="728359" cy="537618"/>
          </a:xfrm>
          <a:prstGeom prst="rect">
            <a:avLst/>
          </a:prstGeom>
        </p:spPr>
      </p:pic>
      <p:sp>
        <p:nvSpPr>
          <p:cNvPr id="13" name="Rectangle 12"/>
          <p:cNvSpPr/>
          <p:nvPr userDrawn="1"/>
        </p:nvSpPr>
        <p:spPr>
          <a:xfrm>
            <a:off x="4438930" y="6610753"/>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Tree>
    <p:extLst>
      <p:ext uri="{BB962C8B-B14F-4D97-AF65-F5344CB8AC3E}">
        <p14:creationId xmlns:p14="http://schemas.microsoft.com/office/powerpoint/2010/main" val="165750383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7_Content_4">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3" y="1621"/>
          <a:ext cx="1580" cy="1619"/>
        </p:xfrm>
        <a:graphic>
          <a:graphicData uri="http://schemas.openxmlformats.org/presentationml/2006/ole">
            <mc:AlternateContent xmlns:mc="http://schemas.openxmlformats.org/markup-compatibility/2006">
              <mc:Choice xmlns:v="urn:schemas-microsoft-com:vml" Requires="v">
                <p:oleObj spid="_x0000_s6167" name="think-cell Slide" r:id="rId4" imgW="493" imgH="493" progId="TCLayout.ActiveDocument.1">
                  <p:embed/>
                </p:oleObj>
              </mc:Choice>
              <mc:Fallback>
                <p:oleObj name="think-cell Slide" r:id="rId4" imgW="493" imgH="493" progId="TCLayout.ActiveDocument.1">
                  <p:embed/>
                  <p:pic>
                    <p:nvPicPr>
                      <p:cNvPr id="3" name="Object 2" hidden="1"/>
                      <p:cNvPicPr/>
                      <p:nvPr/>
                    </p:nvPicPr>
                    <p:blipFill>
                      <a:blip r:embed="rId5"/>
                      <a:stretch>
                        <a:fillRect/>
                      </a:stretch>
                    </p:blipFill>
                    <p:spPr>
                      <a:xfrm>
                        <a:off x="1583" y="1621"/>
                        <a:ext cx="1580" cy="1619"/>
                      </a:xfrm>
                      <a:prstGeom prst="rect">
                        <a:avLst/>
                      </a:prstGeom>
                    </p:spPr>
                  </p:pic>
                </p:oleObj>
              </mc:Fallback>
            </mc:AlternateContent>
          </a:graphicData>
        </a:graphic>
      </p:graphicFrame>
      <p:sp>
        <p:nvSpPr>
          <p:cNvPr id="15" name="Rectangle 14"/>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32" tIns="45516" rIns="45516" bIns="91032" numCol="1" spcCol="0" rtlCol="0" fromWordArt="0" anchor="b" anchorCtr="0" forceAA="0" compatLnSpc="1">
            <a:prstTxWarp prst="textNoShape">
              <a:avLst/>
            </a:prstTxWarp>
            <a:noAutofit/>
          </a:bodyPr>
          <a:lstStyle/>
          <a:p>
            <a:pPr algn="ctr" defTabSz="910008" fontAlgn="base">
              <a:spcBef>
                <a:spcPct val="0"/>
              </a:spcBef>
              <a:spcAft>
                <a:spcPct val="0"/>
              </a:spcAft>
            </a:pPr>
            <a:endParaRPr lang="en-GB" sz="1792"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4" name="Picture 3"/>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115060" y="0"/>
            <a:ext cx="2304573" cy="6994525"/>
          </a:xfrm>
          <a:prstGeom prst="rect">
            <a:avLst/>
          </a:prstGeom>
        </p:spPr>
      </p:pic>
      <p:grpSp>
        <p:nvGrpSpPr>
          <p:cNvPr id="7" name="Group 6"/>
          <p:cNvGrpSpPr/>
          <p:nvPr userDrawn="1"/>
        </p:nvGrpSpPr>
        <p:grpSpPr>
          <a:xfrm>
            <a:off x="4497243" y="-7515"/>
            <a:ext cx="5730601" cy="7007029"/>
            <a:chOff x="4131090" y="-7368"/>
            <a:chExt cx="5755472" cy="6870260"/>
          </a:xfrm>
          <a:solidFill>
            <a:srgbClr val="FBFBFB"/>
          </a:solidFill>
        </p:grpSpPr>
        <p:sp>
          <p:nvSpPr>
            <p:cNvPr id="5" name="Trapezoid 4"/>
            <p:cNvSpPr/>
            <p:nvPr userDrawn="1"/>
          </p:nvSpPr>
          <p:spPr bwMode="auto">
            <a:xfrm rot="10800000">
              <a:off x="4443193" y="-7368"/>
              <a:ext cx="5443369" cy="6870260"/>
            </a:xfrm>
            <a:prstGeom prst="trapezoid">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4131090" y="0"/>
              <a:ext cx="3033789"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p:cNvSpPr/>
          <p:nvPr userDrawn="1"/>
        </p:nvSpPr>
        <p:spPr bwMode="auto">
          <a:xfrm>
            <a:off x="2851585" y="0"/>
            <a:ext cx="7376259"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userDrawn="1"/>
        </p:nvSpPr>
        <p:spPr bwMode="auto">
          <a:xfrm>
            <a:off x="8632044" y="0"/>
            <a:ext cx="3173362" cy="6994525"/>
          </a:xfrm>
          <a:prstGeom prst="triangle">
            <a:avLst>
              <a:gd name="adj" fmla="val 506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05062" y="233154"/>
            <a:ext cx="9922781" cy="508524"/>
          </a:xfrm>
        </p:spPr>
        <p:txBody>
          <a:bodyPr/>
          <a:lstStyle/>
          <a:p>
            <a:r>
              <a:rPr lang="en-US" dirty="0"/>
              <a:t>Click to edit Master title style</a:t>
            </a:r>
          </a:p>
        </p:txBody>
      </p:sp>
      <p:sp>
        <p:nvSpPr>
          <p:cNvPr id="13" name="Right Triangle 12"/>
          <p:cNvSpPr/>
          <p:nvPr userDrawn="1"/>
        </p:nvSpPr>
        <p:spPr bwMode="auto">
          <a:xfrm rot="10800000">
            <a:off x="10227843" y="-2"/>
            <a:ext cx="2208632" cy="652278"/>
          </a:xfrm>
          <a:prstGeom prst="rtTriangle">
            <a:avLst/>
          </a:prstGeom>
          <a:solidFill>
            <a:srgbClr val="D2103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10"/>
          <p:cNvSpPr>
            <a:spLocks noGrp="1"/>
          </p:cNvSpPr>
          <p:nvPr>
            <p:ph type="body" sz="quarter" idx="12"/>
          </p:nvPr>
        </p:nvSpPr>
        <p:spPr>
          <a:xfrm>
            <a:off x="305064" y="721795"/>
            <a:ext cx="9922779" cy="387419"/>
          </a:xfrm>
        </p:spPr>
        <p:txBody>
          <a:bodyPr lIns="0" anchor="t"/>
          <a:lstStyle>
            <a:lvl1pPr marL="0" indent="0">
              <a:buFont typeface="Arial" panose="020B0604020202020204" pitchFamily="34" charset="0"/>
              <a:buNone/>
              <a:defRPr sz="2448">
                <a:solidFill>
                  <a:schemeClr val="bg2"/>
                </a:solidFill>
              </a:defRPr>
            </a:lvl1pPr>
          </a:lstStyle>
          <a:p>
            <a:endParaRPr lang="en-GB" dirty="0"/>
          </a:p>
        </p:txBody>
      </p:sp>
      <p:sp>
        <p:nvSpPr>
          <p:cNvPr id="21" name="Slide Number Placeholder 4"/>
          <p:cNvSpPr txBox="1">
            <a:spLocks/>
          </p:cNvSpPr>
          <p:nvPr userDrawn="1"/>
        </p:nvSpPr>
        <p:spPr>
          <a:xfrm>
            <a:off x="10988523" y="6535445"/>
            <a:ext cx="1429608" cy="372394"/>
          </a:xfrm>
          <a:prstGeom prst="rect">
            <a:avLst/>
          </a:prstGeom>
        </p:spPr>
        <p:txBody>
          <a:bodyPr/>
          <a:lstStyle>
            <a:defPPr>
              <a:defRPr lang="en-US"/>
            </a:defPPr>
            <a:lvl1pPr marL="0" algn="r" defTabSz="914363" rtl="0" eaLnBrk="1" latinLnBrk="0" hangingPunct="1">
              <a:defRPr sz="2000" b="1" i="0" kern="1200">
                <a:solidFill>
                  <a:schemeClr val="bg1"/>
                </a:solidFill>
                <a:latin typeface="+mn-lt"/>
                <a:ea typeface="Arial" charset="0"/>
                <a:cs typeface="Arial" charset="0"/>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187D0CF8-CE0C-0749-96A9-3DA8AD1B5E14}" type="slidenum">
              <a:rPr lang="en-US" sz="2040" smtClean="0">
                <a:solidFill>
                  <a:schemeClr val="bg1"/>
                </a:solidFill>
                <a:latin typeface="Segoe UI" panose="020B0502040204020203" pitchFamily="34" charset="0"/>
                <a:cs typeface="Segoe UI" panose="020B0502040204020203" pitchFamily="34" charset="0"/>
              </a:rPr>
              <a:pPr/>
              <a:t>‹#›</a:t>
            </a:fld>
            <a:r>
              <a:rPr lang="en-US" sz="2040" dirty="0">
                <a:solidFill>
                  <a:schemeClr val="bg1"/>
                </a:solidFill>
                <a:latin typeface="Segoe UI" panose="020B0502040204020203" pitchFamily="34" charset="0"/>
                <a:cs typeface="Segoe UI" panose="020B0502040204020203" pitchFamily="34" charset="0"/>
              </a:rPr>
              <a:t>/</a:t>
            </a:r>
          </a:p>
        </p:txBody>
      </p:sp>
      <p:pic>
        <p:nvPicPr>
          <p:cNvPr id="22" name="Picture 21"/>
          <p:cNvPicPr>
            <a:picLocks noChangeAspect="1"/>
          </p:cNvPicPr>
          <p:nvPr userDrawn="1"/>
        </p:nvPicPr>
        <p:blipFill rotWithShape="1">
          <a:blip r:embed="rId7" cstate="email">
            <a:extLst>
              <a:ext uri="{28A0092B-C50C-407E-A947-70E740481C1C}">
                <a14:useLocalDpi xmlns:a14="http://schemas.microsoft.com/office/drawing/2010/main"/>
              </a:ext>
            </a:extLst>
          </a:blip>
          <a:srcRect l="14794" t="17430" r="14418" b="12433"/>
          <a:stretch/>
        </p:blipFill>
        <p:spPr>
          <a:xfrm>
            <a:off x="305063" y="6352675"/>
            <a:ext cx="728359" cy="537618"/>
          </a:xfrm>
          <a:prstGeom prst="rect">
            <a:avLst/>
          </a:prstGeom>
        </p:spPr>
      </p:pic>
      <p:sp>
        <p:nvSpPr>
          <p:cNvPr id="17" name="Content Placeholder 2"/>
          <p:cNvSpPr>
            <a:spLocks noGrp="1"/>
          </p:cNvSpPr>
          <p:nvPr>
            <p:ph idx="1"/>
          </p:nvPr>
        </p:nvSpPr>
        <p:spPr>
          <a:xfrm>
            <a:off x="296475" y="1514326"/>
            <a:ext cx="9931369" cy="479360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Rectangle 17"/>
          <p:cNvSpPr/>
          <p:nvPr userDrawn="1"/>
        </p:nvSpPr>
        <p:spPr>
          <a:xfrm>
            <a:off x="4438930" y="6610753"/>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Tree>
    <p:extLst>
      <p:ext uri="{BB962C8B-B14F-4D97-AF65-F5344CB8AC3E}">
        <p14:creationId xmlns:p14="http://schemas.microsoft.com/office/powerpoint/2010/main" val="4216690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9_Content_7">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115060" y="0"/>
            <a:ext cx="2304573" cy="6994525"/>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1583" y="1621"/>
          <a:ext cx="1580" cy="1619"/>
        </p:xfrm>
        <a:graphic>
          <a:graphicData uri="http://schemas.openxmlformats.org/presentationml/2006/ole">
            <mc:AlternateContent xmlns:mc="http://schemas.openxmlformats.org/markup-compatibility/2006">
              <mc:Choice xmlns:v="urn:schemas-microsoft-com:vml" Requires="v">
                <p:oleObj spid="_x0000_s7191"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1583" y="1621"/>
                        <a:ext cx="1580" cy="1619"/>
                      </a:xfrm>
                      <a:prstGeom prst="rect">
                        <a:avLst/>
                      </a:prstGeom>
                    </p:spPr>
                  </p:pic>
                </p:oleObj>
              </mc:Fallback>
            </mc:AlternateContent>
          </a:graphicData>
        </a:graphic>
      </p:graphicFrame>
      <p:grpSp>
        <p:nvGrpSpPr>
          <p:cNvPr id="7" name="Group 6"/>
          <p:cNvGrpSpPr/>
          <p:nvPr userDrawn="1"/>
        </p:nvGrpSpPr>
        <p:grpSpPr>
          <a:xfrm>
            <a:off x="4497243" y="-7515"/>
            <a:ext cx="5730601" cy="7007029"/>
            <a:chOff x="4131090" y="-7368"/>
            <a:chExt cx="5755472" cy="6870260"/>
          </a:xfrm>
          <a:solidFill>
            <a:srgbClr val="FBFBFB"/>
          </a:solidFill>
        </p:grpSpPr>
        <p:sp>
          <p:nvSpPr>
            <p:cNvPr id="5" name="Trapezoid 4"/>
            <p:cNvSpPr/>
            <p:nvPr userDrawn="1"/>
          </p:nvSpPr>
          <p:spPr bwMode="auto">
            <a:xfrm rot="10800000">
              <a:off x="4443193" y="-7368"/>
              <a:ext cx="5443369" cy="6870260"/>
            </a:xfrm>
            <a:prstGeom prst="trapezoid">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4131090" y="0"/>
              <a:ext cx="3033789"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p:cNvSpPr/>
          <p:nvPr userDrawn="1"/>
        </p:nvSpPr>
        <p:spPr bwMode="auto">
          <a:xfrm>
            <a:off x="2851585" y="0"/>
            <a:ext cx="7376259"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userDrawn="1"/>
        </p:nvSpPr>
        <p:spPr bwMode="auto">
          <a:xfrm>
            <a:off x="8632044" y="0"/>
            <a:ext cx="3173362" cy="6994525"/>
          </a:xfrm>
          <a:prstGeom prst="triangle">
            <a:avLst>
              <a:gd name="adj" fmla="val 506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05064" y="233154"/>
            <a:ext cx="9922779" cy="508524"/>
          </a:xfrm>
        </p:spPr>
        <p:txBody>
          <a:bodyPr/>
          <a:lstStyle/>
          <a:p>
            <a:r>
              <a:rPr lang="en-US" dirty="0"/>
              <a:t>Click to edit Master title style</a:t>
            </a:r>
          </a:p>
        </p:txBody>
      </p:sp>
      <p:sp>
        <p:nvSpPr>
          <p:cNvPr id="14" name="Right Triangle 13"/>
          <p:cNvSpPr/>
          <p:nvPr userDrawn="1"/>
        </p:nvSpPr>
        <p:spPr bwMode="auto">
          <a:xfrm rot="10800000">
            <a:off x="11704418" y="-12507"/>
            <a:ext cx="732057" cy="3236320"/>
          </a:xfrm>
          <a:prstGeom prst="rtTriangle">
            <a:avLst/>
          </a:prstGeom>
          <a:solidFill>
            <a:srgbClr val="D2103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0"/>
          <p:cNvSpPr>
            <a:spLocks noGrp="1"/>
          </p:cNvSpPr>
          <p:nvPr>
            <p:ph type="body" sz="quarter" idx="12"/>
          </p:nvPr>
        </p:nvSpPr>
        <p:spPr>
          <a:xfrm>
            <a:off x="305064" y="721795"/>
            <a:ext cx="9922779" cy="387419"/>
          </a:xfrm>
        </p:spPr>
        <p:txBody>
          <a:bodyPr lIns="0" anchor="t"/>
          <a:lstStyle>
            <a:lvl1pPr marL="0" indent="0">
              <a:buFont typeface="Arial" panose="020B0604020202020204" pitchFamily="34" charset="0"/>
              <a:buNone/>
              <a:defRPr sz="2448">
                <a:solidFill>
                  <a:schemeClr val="bg2"/>
                </a:solidFill>
              </a:defRPr>
            </a:lvl1pPr>
          </a:lstStyle>
          <a:p>
            <a:endParaRPr lang="en-GB" dirty="0"/>
          </a:p>
        </p:txBody>
      </p:sp>
      <p:pic>
        <p:nvPicPr>
          <p:cNvPr id="15" name="Picture 14"/>
          <p:cNvPicPr>
            <a:picLocks noChangeAspect="1"/>
          </p:cNvPicPr>
          <p:nvPr userDrawn="1"/>
        </p:nvPicPr>
        <p:blipFill rotWithShape="1">
          <a:blip r:embed="rId7" cstate="email">
            <a:extLst>
              <a:ext uri="{28A0092B-C50C-407E-A947-70E740481C1C}">
                <a14:useLocalDpi xmlns:a14="http://schemas.microsoft.com/office/drawing/2010/main"/>
              </a:ext>
            </a:extLst>
          </a:blip>
          <a:srcRect l="14794" t="17430" r="14418" b="12433"/>
          <a:stretch/>
        </p:blipFill>
        <p:spPr>
          <a:xfrm>
            <a:off x="305063" y="6352675"/>
            <a:ext cx="728359" cy="537618"/>
          </a:xfrm>
          <a:prstGeom prst="rect">
            <a:avLst/>
          </a:prstGeom>
        </p:spPr>
      </p:pic>
      <p:sp>
        <p:nvSpPr>
          <p:cNvPr id="16" name="Slide Number Placeholder 4"/>
          <p:cNvSpPr>
            <a:spLocks noGrp="1"/>
          </p:cNvSpPr>
          <p:nvPr>
            <p:ph type="sldNum" sz="quarter" idx="4"/>
          </p:nvPr>
        </p:nvSpPr>
        <p:spPr>
          <a:xfrm>
            <a:off x="10990025" y="6536984"/>
            <a:ext cx="1429608" cy="372394"/>
          </a:xfrm>
          <a:prstGeom prst="rect">
            <a:avLst/>
          </a:prstGeom>
          <a:noFill/>
          <a:ln>
            <a:noFill/>
          </a:ln>
        </p:spPr>
        <p:txBody>
          <a:bodyPr/>
          <a:lstStyle>
            <a:lvl1pPr algn="r">
              <a:defRPr sz="2040" b="1" i="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187D0CF8-CE0C-0749-96A9-3DA8AD1B5E14}" type="slidenum">
              <a:rPr lang="en-US" smtClean="0"/>
              <a:pPr/>
              <a:t>‹#›</a:t>
            </a:fld>
            <a:r>
              <a:rPr lang="en-US" dirty="0"/>
              <a:t>/</a:t>
            </a:r>
          </a:p>
        </p:txBody>
      </p:sp>
      <p:sp>
        <p:nvSpPr>
          <p:cNvPr id="20" name="Content Placeholder 2"/>
          <p:cNvSpPr>
            <a:spLocks noGrp="1"/>
          </p:cNvSpPr>
          <p:nvPr>
            <p:ph idx="1"/>
          </p:nvPr>
        </p:nvSpPr>
        <p:spPr>
          <a:xfrm>
            <a:off x="296475" y="1514326"/>
            <a:ext cx="9931369" cy="479360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p:cNvSpPr/>
          <p:nvPr userDrawn="1"/>
        </p:nvSpPr>
        <p:spPr>
          <a:xfrm>
            <a:off x="4438930" y="6610753"/>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Tree>
    <p:extLst>
      <p:ext uri="{BB962C8B-B14F-4D97-AF65-F5344CB8AC3E}">
        <p14:creationId xmlns:p14="http://schemas.microsoft.com/office/powerpoint/2010/main" val="29197774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8_Content_8">
    <p:spTree>
      <p:nvGrpSpPr>
        <p:cNvPr id="1" name=""/>
        <p:cNvGrpSpPr/>
        <p:nvPr/>
      </p:nvGrpSpPr>
      <p:grpSpPr>
        <a:xfrm>
          <a:off x="0" y="0"/>
          <a:ext cx="0" cy="0"/>
          <a:chOff x="0" y="0"/>
          <a:chExt cx="0" cy="0"/>
        </a:xfrm>
      </p:grpSpPr>
      <p:sp>
        <p:nvSpPr>
          <p:cNvPr id="12" name="Rectangle 11"/>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32" tIns="45516" rIns="45516" bIns="91032" numCol="1" spcCol="0" rtlCol="0" fromWordArt="0" anchor="b" anchorCtr="0" forceAA="0" compatLnSpc="1">
            <a:prstTxWarp prst="textNoShape">
              <a:avLst/>
            </a:prstTxWarp>
            <a:noAutofit/>
          </a:bodyPr>
          <a:lstStyle/>
          <a:p>
            <a:pPr algn="ctr" defTabSz="910008" fontAlgn="base">
              <a:spcBef>
                <a:spcPct val="0"/>
              </a:spcBef>
              <a:spcAft>
                <a:spcPct val="0"/>
              </a:spcAft>
            </a:pPr>
            <a:endParaRPr lang="en-GB" sz="1792"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131903" y="0"/>
            <a:ext cx="2304573" cy="6994525"/>
          </a:xfrm>
          <a:prstGeom prst="rect">
            <a:avLst/>
          </a:prstGeom>
        </p:spPr>
      </p:pic>
      <p:graphicFrame>
        <p:nvGraphicFramePr>
          <p:cNvPr id="8" name="Object 7" hidden="1"/>
          <p:cNvGraphicFramePr>
            <a:graphicFrameLocks noChangeAspect="1"/>
          </p:cNvGraphicFramePr>
          <p:nvPr userDrawn="1">
            <p:custDataLst>
              <p:tags r:id="rId2"/>
            </p:custDataLst>
            <p:extLst/>
          </p:nvPr>
        </p:nvGraphicFramePr>
        <p:xfrm>
          <a:off x="1583" y="1621"/>
          <a:ext cx="1580" cy="1619"/>
        </p:xfrm>
        <a:graphic>
          <a:graphicData uri="http://schemas.openxmlformats.org/presentationml/2006/ole">
            <mc:AlternateContent xmlns:mc="http://schemas.openxmlformats.org/markup-compatibility/2006">
              <mc:Choice xmlns:v="urn:schemas-microsoft-com:vml" Requires="v">
                <p:oleObj spid="_x0000_s8215" name="think-cell Slide" r:id="rId5" imgW="493" imgH="493" progId="TCLayout.ActiveDocument.1">
                  <p:embed/>
                </p:oleObj>
              </mc:Choice>
              <mc:Fallback>
                <p:oleObj name="think-cell Slide" r:id="rId5" imgW="493" imgH="493" progId="TCLayout.ActiveDocument.1">
                  <p:embed/>
                  <p:pic>
                    <p:nvPicPr>
                      <p:cNvPr id="8" name="Object 7" hidden="1"/>
                      <p:cNvPicPr/>
                      <p:nvPr/>
                    </p:nvPicPr>
                    <p:blipFill>
                      <a:blip r:embed="rId6"/>
                      <a:stretch>
                        <a:fillRect/>
                      </a:stretch>
                    </p:blipFill>
                    <p:spPr>
                      <a:xfrm>
                        <a:off x="1583" y="1621"/>
                        <a:ext cx="1580" cy="1619"/>
                      </a:xfrm>
                      <a:prstGeom prst="rect">
                        <a:avLst/>
                      </a:prstGeom>
                    </p:spPr>
                  </p:pic>
                </p:oleObj>
              </mc:Fallback>
            </mc:AlternateContent>
          </a:graphicData>
        </a:graphic>
      </p:graphicFrame>
      <p:grpSp>
        <p:nvGrpSpPr>
          <p:cNvPr id="7" name="Group 6"/>
          <p:cNvGrpSpPr/>
          <p:nvPr userDrawn="1"/>
        </p:nvGrpSpPr>
        <p:grpSpPr>
          <a:xfrm>
            <a:off x="4497243" y="-7515"/>
            <a:ext cx="5730601" cy="7007029"/>
            <a:chOff x="4131090" y="-7368"/>
            <a:chExt cx="5755472" cy="6870260"/>
          </a:xfrm>
          <a:solidFill>
            <a:srgbClr val="FBFBFB"/>
          </a:solidFill>
        </p:grpSpPr>
        <p:sp>
          <p:nvSpPr>
            <p:cNvPr id="5" name="Trapezoid 4"/>
            <p:cNvSpPr/>
            <p:nvPr userDrawn="1"/>
          </p:nvSpPr>
          <p:spPr bwMode="auto">
            <a:xfrm rot="10800000">
              <a:off x="4443193" y="-7368"/>
              <a:ext cx="5443369" cy="6870260"/>
            </a:xfrm>
            <a:prstGeom prst="trapezoid">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4131090" y="0"/>
              <a:ext cx="3033789"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p:cNvSpPr/>
          <p:nvPr userDrawn="1"/>
        </p:nvSpPr>
        <p:spPr bwMode="auto">
          <a:xfrm>
            <a:off x="2851585" y="0"/>
            <a:ext cx="7376259"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userDrawn="1"/>
        </p:nvSpPr>
        <p:spPr bwMode="auto">
          <a:xfrm>
            <a:off x="8632044" y="0"/>
            <a:ext cx="3173362" cy="6994525"/>
          </a:xfrm>
          <a:prstGeom prst="triangle">
            <a:avLst>
              <a:gd name="adj" fmla="val 506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4" name="Right Triangle 3"/>
          <p:cNvSpPr/>
          <p:nvPr userDrawn="1"/>
        </p:nvSpPr>
        <p:spPr bwMode="auto">
          <a:xfrm rot="16200000">
            <a:off x="9863659" y="4396413"/>
            <a:ext cx="4565148" cy="631070"/>
          </a:xfrm>
          <a:prstGeom prst="rtTriangle">
            <a:avLst/>
          </a:prstGeom>
          <a:solidFill>
            <a:srgbClr val="D2103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rotWithShape="1">
          <a:blip r:embed="rId7" cstate="email">
            <a:extLst>
              <a:ext uri="{28A0092B-C50C-407E-A947-70E740481C1C}">
                <a14:useLocalDpi xmlns:a14="http://schemas.microsoft.com/office/drawing/2010/main"/>
              </a:ext>
            </a:extLst>
          </a:blip>
          <a:srcRect l="14794" t="17430" r="14418" b="12433"/>
          <a:stretch/>
        </p:blipFill>
        <p:spPr>
          <a:xfrm>
            <a:off x="305063" y="6352675"/>
            <a:ext cx="728359" cy="537618"/>
          </a:xfrm>
          <a:prstGeom prst="rect">
            <a:avLst/>
          </a:prstGeom>
        </p:spPr>
      </p:pic>
      <p:sp>
        <p:nvSpPr>
          <p:cNvPr id="20" name="Slide Number Placeholder 4"/>
          <p:cNvSpPr>
            <a:spLocks noGrp="1"/>
          </p:cNvSpPr>
          <p:nvPr>
            <p:ph type="sldNum" sz="quarter" idx="4"/>
          </p:nvPr>
        </p:nvSpPr>
        <p:spPr>
          <a:xfrm>
            <a:off x="10990025" y="6536984"/>
            <a:ext cx="1429608" cy="372394"/>
          </a:xfrm>
          <a:prstGeom prst="rect">
            <a:avLst/>
          </a:prstGeom>
          <a:noFill/>
          <a:ln>
            <a:noFill/>
          </a:ln>
        </p:spPr>
        <p:txBody>
          <a:bodyPr/>
          <a:lstStyle>
            <a:lvl1pPr algn="r">
              <a:defRPr sz="2040" b="1" i="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187D0CF8-CE0C-0749-96A9-3DA8AD1B5E14}" type="slidenum">
              <a:rPr lang="en-US" smtClean="0"/>
              <a:pPr/>
              <a:t>‹#›</a:t>
            </a:fld>
            <a:r>
              <a:rPr lang="en-US" dirty="0"/>
              <a:t>/</a:t>
            </a:r>
          </a:p>
        </p:txBody>
      </p:sp>
      <p:sp>
        <p:nvSpPr>
          <p:cNvPr id="15" name="Content Placeholder 2"/>
          <p:cNvSpPr>
            <a:spLocks noGrp="1"/>
          </p:cNvSpPr>
          <p:nvPr>
            <p:ph idx="1"/>
          </p:nvPr>
        </p:nvSpPr>
        <p:spPr>
          <a:xfrm>
            <a:off x="296475" y="1514326"/>
            <a:ext cx="9931369" cy="479360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1"/>
          <p:cNvSpPr>
            <a:spLocks noGrp="1"/>
          </p:cNvSpPr>
          <p:nvPr>
            <p:ph type="title"/>
          </p:nvPr>
        </p:nvSpPr>
        <p:spPr>
          <a:xfrm>
            <a:off x="305064" y="233154"/>
            <a:ext cx="9922779" cy="508524"/>
          </a:xfrm>
        </p:spPr>
        <p:txBody>
          <a:bodyPr/>
          <a:lstStyle/>
          <a:p>
            <a:r>
              <a:rPr lang="en-US" dirty="0"/>
              <a:t>Click to edit Master title style</a:t>
            </a:r>
          </a:p>
        </p:txBody>
      </p:sp>
      <p:sp>
        <p:nvSpPr>
          <p:cNvPr id="18" name="Text Placeholder 10"/>
          <p:cNvSpPr>
            <a:spLocks noGrp="1"/>
          </p:cNvSpPr>
          <p:nvPr>
            <p:ph type="body" sz="quarter" idx="12"/>
          </p:nvPr>
        </p:nvSpPr>
        <p:spPr>
          <a:xfrm>
            <a:off x="305064" y="721795"/>
            <a:ext cx="9922779" cy="387419"/>
          </a:xfrm>
        </p:spPr>
        <p:txBody>
          <a:bodyPr lIns="0" anchor="t"/>
          <a:lstStyle>
            <a:lvl1pPr marL="0" indent="0">
              <a:buFont typeface="Arial" panose="020B0604020202020204" pitchFamily="34" charset="0"/>
              <a:buNone/>
              <a:defRPr sz="2448">
                <a:solidFill>
                  <a:schemeClr val="bg2"/>
                </a:solidFill>
              </a:defRPr>
            </a:lvl1pPr>
          </a:lstStyle>
          <a:p>
            <a:endParaRPr lang="en-GB" dirty="0"/>
          </a:p>
        </p:txBody>
      </p:sp>
      <p:sp>
        <p:nvSpPr>
          <p:cNvPr id="22" name="Rectangle 21"/>
          <p:cNvSpPr/>
          <p:nvPr userDrawn="1"/>
        </p:nvSpPr>
        <p:spPr>
          <a:xfrm>
            <a:off x="4438930" y="6610753"/>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Tree>
    <p:extLst>
      <p:ext uri="{BB962C8B-B14F-4D97-AF65-F5344CB8AC3E}">
        <p14:creationId xmlns:p14="http://schemas.microsoft.com/office/powerpoint/2010/main" val="39444892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8_Content_11">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nvPr>
        </p:nvGraphicFramePr>
        <p:xfrm>
          <a:off x="1583" y="1621"/>
          <a:ext cx="1580" cy="1619"/>
        </p:xfrm>
        <a:graphic>
          <a:graphicData uri="http://schemas.openxmlformats.org/presentationml/2006/ole">
            <mc:AlternateContent xmlns:mc="http://schemas.openxmlformats.org/markup-compatibility/2006">
              <mc:Choice xmlns:v="urn:schemas-microsoft-com:vml" Requires="v">
                <p:oleObj spid="_x0000_s9239" name="think-cell Slide" r:id="rId4" imgW="493" imgH="493" progId="TCLayout.ActiveDocument.1">
                  <p:embed/>
                </p:oleObj>
              </mc:Choice>
              <mc:Fallback>
                <p:oleObj name="think-cell Slide" r:id="rId4" imgW="493" imgH="493" progId="TCLayout.ActiveDocument.1">
                  <p:embed/>
                  <p:pic>
                    <p:nvPicPr>
                      <p:cNvPr id="8" name="Object 7" hidden="1"/>
                      <p:cNvPicPr/>
                      <p:nvPr/>
                    </p:nvPicPr>
                    <p:blipFill>
                      <a:blip r:embed="rId5"/>
                      <a:stretch>
                        <a:fillRect/>
                      </a:stretch>
                    </p:blipFill>
                    <p:spPr>
                      <a:xfrm>
                        <a:off x="1583" y="1621"/>
                        <a:ext cx="1580" cy="1619"/>
                      </a:xfrm>
                      <a:prstGeom prst="rect">
                        <a:avLst/>
                      </a:prstGeom>
                    </p:spPr>
                  </p:pic>
                </p:oleObj>
              </mc:Fallback>
            </mc:AlternateContent>
          </a:graphicData>
        </a:graphic>
      </p:graphicFrame>
      <p:sp>
        <p:nvSpPr>
          <p:cNvPr id="12" name="Rectangle 11"/>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32" tIns="45516" rIns="45516" bIns="91032" numCol="1" spcCol="0" rtlCol="0" fromWordArt="0" anchor="b" anchorCtr="0" forceAA="0" compatLnSpc="1">
            <a:prstTxWarp prst="textNoShape">
              <a:avLst/>
            </a:prstTxWarp>
            <a:noAutofit/>
          </a:bodyPr>
          <a:lstStyle/>
          <a:p>
            <a:pPr algn="ctr" defTabSz="910008" fontAlgn="base">
              <a:spcBef>
                <a:spcPct val="0"/>
              </a:spcBef>
              <a:spcAft>
                <a:spcPct val="0"/>
              </a:spcAft>
            </a:pPr>
            <a:endParaRPr lang="en-GB" sz="1792"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131905" y="0"/>
            <a:ext cx="2304573" cy="6994525"/>
          </a:xfrm>
          <a:prstGeom prst="rect">
            <a:avLst/>
          </a:prstGeom>
        </p:spPr>
      </p:pic>
      <p:grpSp>
        <p:nvGrpSpPr>
          <p:cNvPr id="7" name="Group 6"/>
          <p:cNvGrpSpPr/>
          <p:nvPr userDrawn="1"/>
        </p:nvGrpSpPr>
        <p:grpSpPr>
          <a:xfrm>
            <a:off x="4497243" y="-7515"/>
            <a:ext cx="5730601" cy="7007029"/>
            <a:chOff x="4131090" y="-7368"/>
            <a:chExt cx="5755472" cy="6870260"/>
          </a:xfrm>
          <a:solidFill>
            <a:srgbClr val="FBFBFB"/>
          </a:solidFill>
        </p:grpSpPr>
        <p:sp>
          <p:nvSpPr>
            <p:cNvPr id="5" name="Trapezoid 4"/>
            <p:cNvSpPr/>
            <p:nvPr userDrawn="1"/>
          </p:nvSpPr>
          <p:spPr bwMode="auto">
            <a:xfrm rot="10800000">
              <a:off x="4443193" y="-7368"/>
              <a:ext cx="5443369" cy="6870260"/>
            </a:xfrm>
            <a:prstGeom prst="trapezoid">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4131090" y="0"/>
              <a:ext cx="3033789"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p:cNvSpPr/>
          <p:nvPr userDrawn="1"/>
        </p:nvSpPr>
        <p:spPr bwMode="auto">
          <a:xfrm>
            <a:off x="2851585" y="0"/>
            <a:ext cx="7376259"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userDrawn="1"/>
        </p:nvSpPr>
        <p:spPr bwMode="auto">
          <a:xfrm>
            <a:off x="8632044" y="0"/>
            <a:ext cx="3173362" cy="6994525"/>
          </a:xfrm>
          <a:prstGeom prst="triangle">
            <a:avLst>
              <a:gd name="adj" fmla="val 506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4" name="Right Triangle 3"/>
          <p:cNvSpPr/>
          <p:nvPr userDrawn="1"/>
        </p:nvSpPr>
        <p:spPr bwMode="auto">
          <a:xfrm rot="16200000">
            <a:off x="9838369" y="4396413"/>
            <a:ext cx="4565148" cy="631070"/>
          </a:xfrm>
          <a:prstGeom prst="rtTriangle">
            <a:avLst/>
          </a:prstGeom>
          <a:solidFill>
            <a:srgbClr val="D2103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rotWithShape="1">
          <a:blip r:embed="rId7" cstate="email">
            <a:extLst>
              <a:ext uri="{28A0092B-C50C-407E-A947-70E740481C1C}">
                <a14:useLocalDpi xmlns:a14="http://schemas.microsoft.com/office/drawing/2010/main"/>
              </a:ext>
            </a:extLst>
          </a:blip>
          <a:srcRect l="14794" t="17430" r="14418" b="12433"/>
          <a:stretch/>
        </p:blipFill>
        <p:spPr>
          <a:xfrm>
            <a:off x="305063" y="6352675"/>
            <a:ext cx="728359" cy="537618"/>
          </a:xfrm>
          <a:prstGeom prst="rect">
            <a:avLst/>
          </a:prstGeom>
        </p:spPr>
      </p:pic>
      <p:sp>
        <p:nvSpPr>
          <p:cNvPr id="20" name="Slide Number Placeholder 4"/>
          <p:cNvSpPr>
            <a:spLocks noGrp="1"/>
          </p:cNvSpPr>
          <p:nvPr>
            <p:ph type="sldNum" sz="quarter" idx="4"/>
          </p:nvPr>
        </p:nvSpPr>
        <p:spPr>
          <a:xfrm>
            <a:off x="10990025" y="6536984"/>
            <a:ext cx="1429608" cy="372394"/>
          </a:xfrm>
          <a:prstGeom prst="rect">
            <a:avLst/>
          </a:prstGeom>
          <a:noFill/>
          <a:ln>
            <a:noFill/>
          </a:ln>
        </p:spPr>
        <p:txBody>
          <a:bodyPr/>
          <a:lstStyle>
            <a:lvl1pPr algn="r">
              <a:defRPr sz="2040" b="1" i="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187D0CF8-CE0C-0749-96A9-3DA8AD1B5E14}" type="slidenum">
              <a:rPr lang="en-US" smtClean="0"/>
              <a:pPr/>
              <a:t>‹#›</a:t>
            </a:fld>
            <a:r>
              <a:rPr lang="en-US" dirty="0"/>
              <a:t>/</a:t>
            </a:r>
          </a:p>
        </p:txBody>
      </p:sp>
      <p:sp>
        <p:nvSpPr>
          <p:cNvPr id="15" name="Content Placeholder 2"/>
          <p:cNvSpPr>
            <a:spLocks noGrp="1"/>
          </p:cNvSpPr>
          <p:nvPr>
            <p:ph idx="1"/>
          </p:nvPr>
        </p:nvSpPr>
        <p:spPr>
          <a:xfrm>
            <a:off x="296475" y="1514326"/>
            <a:ext cx="9931369" cy="479360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305064" y="233154"/>
            <a:ext cx="9922779" cy="508524"/>
          </a:xfrm>
        </p:spPr>
        <p:txBody>
          <a:bodyPr/>
          <a:lstStyle/>
          <a:p>
            <a:r>
              <a:rPr lang="en-US" dirty="0"/>
              <a:t>Click to edit Master title style</a:t>
            </a:r>
          </a:p>
        </p:txBody>
      </p:sp>
      <p:sp>
        <p:nvSpPr>
          <p:cNvPr id="17" name="Text Placeholder 10"/>
          <p:cNvSpPr>
            <a:spLocks noGrp="1"/>
          </p:cNvSpPr>
          <p:nvPr>
            <p:ph type="body" sz="quarter" idx="12"/>
          </p:nvPr>
        </p:nvSpPr>
        <p:spPr>
          <a:xfrm>
            <a:off x="305064" y="721795"/>
            <a:ext cx="9922779" cy="387419"/>
          </a:xfrm>
        </p:spPr>
        <p:txBody>
          <a:bodyPr lIns="0" anchor="t"/>
          <a:lstStyle>
            <a:lvl1pPr marL="0" indent="0">
              <a:buFont typeface="Arial" panose="020B0604020202020204" pitchFamily="34" charset="0"/>
              <a:buNone/>
              <a:defRPr sz="2448">
                <a:solidFill>
                  <a:schemeClr val="bg2"/>
                </a:solidFill>
              </a:defRPr>
            </a:lvl1pPr>
          </a:lstStyle>
          <a:p>
            <a:endParaRPr lang="en-GB" dirty="0"/>
          </a:p>
        </p:txBody>
      </p:sp>
      <p:sp>
        <p:nvSpPr>
          <p:cNvPr id="18" name="Rectangle 17"/>
          <p:cNvSpPr/>
          <p:nvPr userDrawn="1"/>
        </p:nvSpPr>
        <p:spPr>
          <a:xfrm>
            <a:off x="4438930" y="6610753"/>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Tree>
    <p:extLst>
      <p:ext uri="{BB962C8B-B14F-4D97-AF65-F5344CB8AC3E}">
        <p14:creationId xmlns:p14="http://schemas.microsoft.com/office/powerpoint/2010/main" val="383466032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8_Content_13">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nvPr>
        </p:nvGraphicFramePr>
        <p:xfrm>
          <a:off x="1583" y="1621"/>
          <a:ext cx="1580" cy="1619"/>
        </p:xfrm>
        <a:graphic>
          <a:graphicData uri="http://schemas.openxmlformats.org/presentationml/2006/ole">
            <mc:AlternateContent xmlns:mc="http://schemas.openxmlformats.org/markup-compatibility/2006">
              <mc:Choice xmlns:v="urn:schemas-microsoft-com:vml" Requires="v">
                <p:oleObj spid="_x0000_s10263" name="think-cell Slide" r:id="rId4" imgW="493" imgH="493" progId="TCLayout.ActiveDocument.1">
                  <p:embed/>
                </p:oleObj>
              </mc:Choice>
              <mc:Fallback>
                <p:oleObj name="think-cell Slide" r:id="rId4" imgW="493" imgH="493" progId="TCLayout.ActiveDocument.1">
                  <p:embed/>
                  <p:pic>
                    <p:nvPicPr>
                      <p:cNvPr id="8" name="Object 7" hidden="1"/>
                      <p:cNvPicPr/>
                      <p:nvPr/>
                    </p:nvPicPr>
                    <p:blipFill>
                      <a:blip r:embed="rId5"/>
                      <a:stretch>
                        <a:fillRect/>
                      </a:stretch>
                    </p:blipFill>
                    <p:spPr>
                      <a:xfrm>
                        <a:off x="1583" y="1621"/>
                        <a:ext cx="1580" cy="1619"/>
                      </a:xfrm>
                      <a:prstGeom prst="rect">
                        <a:avLst/>
                      </a:prstGeom>
                    </p:spPr>
                  </p:pic>
                </p:oleObj>
              </mc:Fallback>
            </mc:AlternateContent>
          </a:graphicData>
        </a:graphic>
      </p:graphicFrame>
      <p:sp>
        <p:nvSpPr>
          <p:cNvPr id="12" name="Rectangle 11"/>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32" tIns="45516" rIns="45516" bIns="91032" numCol="1" spcCol="0" rtlCol="0" fromWordArt="0" anchor="b" anchorCtr="0" forceAA="0" compatLnSpc="1">
            <a:prstTxWarp prst="textNoShape">
              <a:avLst/>
            </a:prstTxWarp>
            <a:noAutofit/>
          </a:bodyPr>
          <a:lstStyle/>
          <a:p>
            <a:pPr algn="ctr" defTabSz="910008" fontAlgn="base">
              <a:spcBef>
                <a:spcPct val="0"/>
              </a:spcBef>
              <a:spcAft>
                <a:spcPct val="0"/>
              </a:spcAft>
            </a:pPr>
            <a:endParaRPr lang="en-GB" sz="1792"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 name="Picture 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115060" y="0"/>
            <a:ext cx="2304573" cy="6994525"/>
          </a:xfrm>
          <a:prstGeom prst="rect">
            <a:avLst/>
          </a:prstGeom>
        </p:spPr>
      </p:pic>
      <p:grpSp>
        <p:nvGrpSpPr>
          <p:cNvPr id="7" name="Group 6"/>
          <p:cNvGrpSpPr/>
          <p:nvPr userDrawn="1"/>
        </p:nvGrpSpPr>
        <p:grpSpPr>
          <a:xfrm>
            <a:off x="4497243" y="-7515"/>
            <a:ext cx="5730601" cy="7007029"/>
            <a:chOff x="4131090" y="-7368"/>
            <a:chExt cx="5755472" cy="6870260"/>
          </a:xfrm>
          <a:solidFill>
            <a:srgbClr val="FBFBFB"/>
          </a:solidFill>
        </p:grpSpPr>
        <p:sp>
          <p:nvSpPr>
            <p:cNvPr id="5" name="Trapezoid 4"/>
            <p:cNvSpPr/>
            <p:nvPr userDrawn="1"/>
          </p:nvSpPr>
          <p:spPr bwMode="auto">
            <a:xfrm rot="10800000">
              <a:off x="4443193" y="-7368"/>
              <a:ext cx="5443369" cy="6870260"/>
            </a:xfrm>
            <a:prstGeom prst="trapezoid">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4131090" y="0"/>
              <a:ext cx="3033789"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p:cNvSpPr/>
          <p:nvPr userDrawn="1"/>
        </p:nvSpPr>
        <p:spPr bwMode="auto">
          <a:xfrm>
            <a:off x="2851585" y="0"/>
            <a:ext cx="7376259"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userDrawn="1"/>
        </p:nvSpPr>
        <p:spPr bwMode="auto">
          <a:xfrm>
            <a:off x="8632044" y="0"/>
            <a:ext cx="3173362" cy="6994525"/>
          </a:xfrm>
          <a:prstGeom prst="triangle">
            <a:avLst>
              <a:gd name="adj" fmla="val 506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4" name="Right Triangle 3"/>
          <p:cNvSpPr/>
          <p:nvPr userDrawn="1"/>
        </p:nvSpPr>
        <p:spPr bwMode="auto">
          <a:xfrm rot="16200000">
            <a:off x="9838369" y="4396413"/>
            <a:ext cx="4565148" cy="631070"/>
          </a:xfrm>
          <a:prstGeom prst="rtTriangle">
            <a:avLst/>
          </a:prstGeom>
          <a:solidFill>
            <a:srgbClr val="D2103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7" cstate="email">
            <a:extLst>
              <a:ext uri="{28A0092B-C50C-407E-A947-70E740481C1C}">
                <a14:useLocalDpi xmlns:a14="http://schemas.microsoft.com/office/drawing/2010/main"/>
              </a:ext>
            </a:extLst>
          </a:blip>
          <a:srcRect l="14794" t="17430" r="14418" b="12433"/>
          <a:stretch/>
        </p:blipFill>
        <p:spPr>
          <a:xfrm>
            <a:off x="305063" y="6352675"/>
            <a:ext cx="728359" cy="537618"/>
          </a:xfrm>
          <a:prstGeom prst="rect">
            <a:avLst/>
          </a:prstGeom>
        </p:spPr>
      </p:pic>
      <p:sp>
        <p:nvSpPr>
          <p:cNvPr id="20" name="Slide Number Placeholder 4"/>
          <p:cNvSpPr>
            <a:spLocks noGrp="1"/>
          </p:cNvSpPr>
          <p:nvPr>
            <p:ph type="sldNum" sz="quarter" idx="4"/>
          </p:nvPr>
        </p:nvSpPr>
        <p:spPr>
          <a:xfrm>
            <a:off x="10990025" y="6536984"/>
            <a:ext cx="1429608" cy="372394"/>
          </a:xfrm>
          <a:prstGeom prst="rect">
            <a:avLst/>
          </a:prstGeom>
          <a:noFill/>
          <a:ln>
            <a:noFill/>
          </a:ln>
        </p:spPr>
        <p:txBody>
          <a:bodyPr/>
          <a:lstStyle>
            <a:lvl1pPr algn="r">
              <a:defRPr sz="2040" b="1" i="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187D0CF8-CE0C-0749-96A9-3DA8AD1B5E14}" type="slidenum">
              <a:rPr lang="en-US" smtClean="0"/>
              <a:pPr/>
              <a:t>‹#›</a:t>
            </a:fld>
            <a:r>
              <a:rPr lang="en-US" dirty="0"/>
              <a:t>/</a:t>
            </a:r>
          </a:p>
        </p:txBody>
      </p:sp>
      <p:sp>
        <p:nvSpPr>
          <p:cNvPr id="15" name="Content Placeholder 2"/>
          <p:cNvSpPr>
            <a:spLocks noGrp="1"/>
          </p:cNvSpPr>
          <p:nvPr>
            <p:ph idx="1"/>
          </p:nvPr>
        </p:nvSpPr>
        <p:spPr>
          <a:xfrm>
            <a:off x="296475" y="1514326"/>
            <a:ext cx="9931369" cy="479360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305064" y="233154"/>
            <a:ext cx="9922779" cy="508524"/>
          </a:xfrm>
        </p:spPr>
        <p:txBody>
          <a:bodyPr/>
          <a:lstStyle/>
          <a:p>
            <a:r>
              <a:rPr lang="en-US" dirty="0"/>
              <a:t>Click to edit Master title style</a:t>
            </a:r>
          </a:p>
        </p:txBody>
      </p:sp>
      <p:sp>
        <p:nvSpPr>
          <p:cNvPr id="17" name="Text Placeholder 10"/>
          <p:cNvSpPr>
            <a:spLocks noGrp="1"/>
          </p:cNvSpPr>
          <p:nvPr>
            <p:ph type="body" sz="quarter" idx="12"/>
          </p:nvPr>
        </p:nvSpPr>
        <p:spPr>
          <a:xfrm>
            <a:off x="305064" y="721795"/>
            <a:ext cx="9922779" cy="387419"/>
          </a:xfrm>
        </p:spPr>
        <p:txBody>
          <a:bodyPr lIns="0" anchor="t"/>
          <a:lstStyle>
            <a:lvl1pPr marL="0" indent="0">
              <a:buFont typeface="Arial" panose="020B0604020202020204" pitchFamily="34" charset="0"/>
              <a:buNone/>
              <a:defRPr sz="2448">
                <a:solidFill>
                  <a:schemeClr val="bg2"/>
                </a:solidFill>
              </a:defRPr>
            </a:lvl1pPr>
          </a:lstStyle>
          <a:p>
            <a:endParaRPr lang="en-GB" dirty="0"/>
          </a:p>
        </p:txBody>
      </p:sp>
      <p:sp>
        <p:nvSpPr>
          <p:cNvPr id="19" name="Rectangle 18"/>
          <p:cNvSpPr/>
          <p:nvPr userDrawn="1"/>
        </p:nvSpPr>
        <p:spPr>
          <a:xfrm>
            <a:off x="4438930" y="6610753"/>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Tree>
    <p:extLst>
      <p:ext uri="{BB962C8B-B14F-4D97-AF65-F5344CB8AC3E}">
        <p14:creationId xmlns:p14="http://schemas.microsoft.com/office/powerpoint/2010/main" val="212735316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8_Content_20">
    <p:spTree>
      <p:nvGrpSpPr>
        <p:cNvPr id="1" name=""/>
        <p:cNvGrpSpPr/>
        <p:nvPr/>
      </p:nvGrpSpPr>
      <p:grpSpPr>
        <a:xfrm>
          <a:off x="0" y="0"/>
          <a:ext cx="0" cy="0"/>
          <a:chOff x="0" y="0"/>
          <a:chExt cx="0" cy="0"/>
        </a:xfrm>
      </p:grpSpPr>
      <p:sp>
        <p:nvSpPr>
          <p:cNvPr id="12" name="Rectangle 11"/>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32" tIns="45516" rIns="45516" bIns="91032" numCol="1" spcCol="0" rtlCol="0" fromWordArt="0" anchor="b" anchorCtr="0" forceAA="0" compatLnSpc="1">
            <a:prstTxWarp prst="textNoShape">
              <a:avLst/>
            </a:prstTxWarp>
            <a:noAutofit/>
          </a:bodyPr>
          <a:lstStyle/>
          <a:p>
            <a:pPr algn="ctr" defTabSz="910008" fontAlgn="base">
              <a:spcBef>
                <a:spcPct val="0"/>
              </a:spcBef>
              <a:spcAft>
                <a:spcPct val="0"/>
              </a:spcAft>
            </a:pPr>
            <a:endParaRPr lang="en-GB" sz="1792"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 name="Picture 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131905" y="0"/>
            <a:ext cx="2304573" cy="6994525"/>
          </a:xfrm>
          <a:prstGeom prst="rect">
            <a:avLst/>
          </a:prstGeom>
        </p:spPr>
      </p:pic>
      <p:graphicFrame>
        <p:nvGraphicFramePr>
          <p:cNvPr id="8" name="Object 7" hidden="1"/>
          <p:cNvGraphicFramePr>
            <a:graphicFrameLocks noChangeAspect="1"/>
          </p:cNvGraphicFramePr>
          <p:nvPr userDrawn="1">
            <p:custDataLst>
              <p:tags r:id="rId2"/>
            </p:custDataLst>
            <p:extLst/>
          </p:nvPr>
        </p:nvGraphicFramePr>
        <p:xfrm>
          <a:off x="1583" y="1621"/>
          <a:ext cx="1580" cy="1619"/>
        </p:xfrm>
        <a:graphic>
          <a:graphicData uri="http://schemas.openxmlformats.org/presentationml/2006/ole">
            <mc:AlternateContent xmlns:mc="http://schemas.openxmlformats.org/markup-compatibility/2006">
              <mc:Choice xmlns:v="urn:schemas-microsoft-com:vml" Requires="v">
                <p:oleObj spid="_x0000_s11287" name="think-cell Slide" r:id="rId5" imgW="493" imgH="493" progId="TCLayout.ActiveDocument.1">
                  <p:embed/>
                </p:oleObj>
              </mc:Choice>
              <mc:Fallback>
                <p:oleObj name="think-cell Slide" r:id="rId5" imgW="493" imgH="493" progId="TCLayout.ActiveDocument.1">
                  <p:embed/>
                  <p:pic>
                    <p:nvPicPr>
                      <p:cNvPr id="8" name="Object 7" hidden="1"/>
                      <p:cNvPicPr/>
                      <p:nvPr/>
                    </p:nvPicPr>
                    <p:blipFill>
                      <a:blip r:embed="rId6"/>
                      <a:stretch>
                        <a:fillRect/>
                      </a:stretch>
                    </p:blipFill>
                    <p:spPr>
                      <a:xfrm>
                        <a:off x="1583" y="1621"/>
                        <a:ext cx="1580" cy="1619"/>
                      </a:xfrm>
                      <a:prstGeom prst="rect">
                        <a:avLst/>
                      </a:prstGeom>
                    </p:spPr>
                  </p:pic>
                </p:oleObj>
              </mc:Fallback>
            </mc:AlternateContent>
          </a:graphicData>
        </a:graphic>
      </p:graphicFrame>
      <p:grpSp>
        <p:nvGrpSpPr>
          <p:cNvPr id="7" name="Group 6"/>
          <p:cNvGrpSpPr/>
          <p:nvPr userDrawn="1"/>
        </p:nvGrpSpPr>
        <p:grpSpPr>
          <a:xfrm>
            <a:off x="4497243" y="-7515"/>
            <a:ext cx="5730601" cy="7007029"/>
            <a:chOff x="4131090" y="-7368"/>
            <a:chExt cx="5755472" cy="6870260"/>
          </a:xfrm>
          <a:solidFill>
            <a:srgbClr val="FBFBFB"/>
          </a:solidFill>
        </p:grpSpPr>
        <p:sp>
          <p:nvSpPr>
            <p:cNvPr id="5" name="Trapezoid 4"/>
            <p:cNvSpPr/>
            <p:nvPr userDrawn="1"/>
          </p:nvSpPr>
          <p:spPr bwMode="auto">
            <a:xfrm rot="10800000">
              <a:off x="4443193" y="-7368"/>
              <a:ext cx="5443369" cy="6870260"/>
            </a:xfrm>
            <a:prstGeom prst="trapezoid">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4131090" y="0"/>
              <a:ext cx="3033789"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p:cNvSpPr/>
          <p:nvPr userDrawn="1"/>
        </p:nvSpPr>
        <p:spPr bwMode="auto">
          <a:xfrm>
            <a:off x="2851585" y="0"/>
            <a:ext cx="7376259"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userDrawn="1"/>
        </p:nvSpPr>
        <p:spPr bwMode="auto">
          <a:xfrm>
            <a:off x="8632044" y="0"/>
            <a:ext cx="3173362" cy="6994525"/>
          </a:xfrm>
          <a:prstGeom prst="triangle">
            <a:avLst>
              <a:gd name="adj" fmla="val 506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4" name="Right Triangle 3"/>
          <p:cNvSpPr/>
          <p:nvPr userDrawn="1"/>
        </p:nvSpPr>
        <p:spPr bwMode="auto">
          <a:xfrm rot="16200000">
            <a:off x="9838369" y="4396413"/>
            <a:ext cx="4565148" cy="631070"/>
          </a:xfrm>
          <a:prstGeom prst="rtTriangle">
            <a:avLst/>
          </a:prstGeom>
          <a:solidFill>
            <a:srgbClr val="D2103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7" cstate="email">
            <a:extLst>
              <a:ext uri="{28A0092B-C50C-407E-A947-70E740481C1C}">
                <a14:useLocalDpi xmlns:a14="http://schemas.microsoft.com/office/drawing/2010/main"/>
              </a:ext>
            </a:extLst>
          </a:blip>
          <a:srcRect l="14794" t="17430" r="14418" b="12433"/>
          <a:stretch/>
        </p:blipFill>
        <p:spPr>
          <a:xfrm>
            <a:off x="305063" y="6352675"/>
            <a:ext cx="728359" cy="537618"/>
          </a:xfrm>
          <a:prstGeom prst="rect">
            <a:avLst/>
          </a:prstGeom>
        </p:spPr>
      </p:pic>
      <p:sp>
        <p:nvSpPr>
          <p:cNvPr id="20" name="Slide Number Placeholder 4"/>
          <p:cNvSpPr>
            <a:spLocks noGrp="1"/>
          </p:cNvSpPr>
          <p:nvPr>
            <p:ph type="sldNum" sz="quarter" idx="4"/>
          </p:nvPr>
        </p:nvSpPr>
        <p:spPr>
          <a:xfrm>
            <a:off x="10990025" y="6536984"/>
            <a:ext cx="1429608" cy="372394"/>
          </a:xfrm>
          <a:prstGeom prst="rect">
            <a:avLst/>
          </a:prstGeom>
          <a:noFill/>
          <a:ln>
            <a:noFill/>
          </a:ln>
        </p:spPr>
        <p:txBody>
          <a:bodyPr/>
          <a:lstStyle>
            <a:lvl1pPr algn="r">
              <a:defRPr sz="2040" b="1" i="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187D0CF8-CE0C-0749-96A9-3DA8AD1B5E14}" type="slidenum">
              <a:rPr lang="en-US" smtClean="0"/>
              <a:pPr/>
              <a:t>‹#›</a:t>
            </a:fld>
            <a:r>
              <a:rPr lang="en-US" dirty="0"/>
              <a:t>/</a:t>
            </a:r>
          </a:p>
        </p:txBody>
      </p:sp>
      <p:sp>
        <p:nvSpPr>
          <p:cNvPr id="15" name="Content Placeholder 2"/>
          <p:cNvSpPr>
            <a:spLocks noGrp="1"/>
          </p:cNvSpPr>
          <p:nvPr>
            <p:ph idx="1"/>
          </p:nvPr>
        </p:nvSpPr>
        <p:spPr>
          <a:xfrm>
            <a:off x="296475" y="1514326"/>
            <a:ext cx="9931369" cy="479360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305064" y="233154"/>
            <a:ext cx="9922779" cy="508524"/>
          </a:xfrm>
        </p:spPr>
        <p:txBody>
          <a:bodyPr/>
          <a:lstStyle/>
          <a:p>
            <a:r>
              <a:rPr lang="en-US" dirty="0"/>
              <a:t>Click to edit Master title style</a:t>
            </a:r>
          </a:p>
        </p:txBody>
      </p:sp>
      <p:sp>
        <p:nvSpPr>
          <p:cNvPr id="17" name="Text Placeholder 10"/>
          <p:cNvSpPr>
            <a:spLocks noGrp="1"/>
          </p:cNvSpPr>
          <p:nvPr>
            <p:ph type="body" sz="quarter" idx="12"/>
          </p:nvPr>
        </p:nvSpPr>
        <p:spPr>
          <a:xfrm>
            <a:off x="305064" y="721795"/>
            <a:ext cx="9922779" cy="387419"/>
          </a:xfrm>
        </p:spPr>
        <p:txBody>
          <a:bodyPr lIns="0" anchor="t"/>
          <a:lstStyle>
            <a:lvl1pPr marL="0" indent="0">
              <a:buFont typeface="Arial" panose="020B0604020202020204" pitchFamily="34" charset="0"/>
              <a:buNone/>
              <a:defRPr sz="2448">
                <a:solidFill>
                  <a:schemeClr val="bg2"/>
                </a:solidFill>
              </a:defRPr>
            </a:lvl1pPr>
          </a:lstStyle>
          <a:p>
            <a:endParaRPr lang="en-GB" dirty="0"/>
          </a:p>
        </p:txBody>
      </p:sp>
      <p:sp>
        <p:nvSpPr>
          <p:cNvPr id="19" name="Rectangle 18"/>
          <p:cNvSpPr/>
          <p:nvPr userDrawn="1"/>
        </p:nvSpPr>
        <p:spPr>
          <a:xfrm>
            <a:off x="4438930" y="6610753"/>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Tree>
    <p:extLst>
      <p:ext uri="{BB962C8B-B14F-4D97-AF65-F5344CB8AC3E}">
        <p14:creationId xmlns:p14="http://schemas.microsoft.com/office/powerpoint/2010/main" val="17855308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1_Content_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0C6BA0-73F8-4566-BFC4-63CF05B43E6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25840" y="-14992"/>
            <a:ext cx="4103276" cy="7009518"/>
          </a:xfrm>
          <a:prstGeom prst="rect">
            <a:avLst/>
          </a:prstGeom>
        </p:spPr>
      </p:pic>
      <p:sp>
        <p:nvSpPr>
          <p:cNvPr id="7" name="Isosceles Triangle 6">
            <a:extLst>
              <a:ext uri="{FF2B5EF4-FFF2-40B4-BE49-F238E27FC236}">
                <a16:creationId xmlns:a16="http://schemas.microsoft.com/office/drawing/2014/main" id="{CF3EFE63-C1D0-4D22-B4CF-0A75ACB7FFC5}"/>
              </a:ext>
            </a:extLst>
          </p:cNvPr>
          <p:cNvSpPr/>
          <p:nvPr userDrawn="1"/>
        </p:nvSpPr>
        <p:spPr bwMode="auto">
          <a:xfrm>
            <a:off x="7062716" y="0"/>
            <a:ext cx="3173362" cy="6999514"/>
          </a:xfrm>
          <a:prstGeom prst="triangle">
            <a:avLst>
              <a:gd name="adj" fmla="val 506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EAAFEB3E-7CFD-4F87-891D-DF976D6DD8F2}"/>
              </a:ext>
            </a:extLst>
          </p:cNvPr>
          <p:cNvSpPr/>
          <p:nvPr userDrawn="1"/>
        </p:nvSpPr>
        <p:spPr bwMode="auto">
          <a:xfrm>
            <a:off x="6840345" y="0"/>
            <a:ext cx="1832877" cy="1582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AU"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4B42F42-C7FC-4F48-BCA3-081BFE422CA1}"/>
              </a:ext>
            </a:extLst>
          </p:cNvPr>
          <p:cNvSpPr>
            <a:spLocks noGrp="1"/>
          </p:cNvSpPr>
          <p:nvPr>
            <p:ph type="title"/>
          </p:nvPr>
        </p:nvSpPr>
        <p:spPr>
          <a:xfrm>
            <a:off x="305065" y="233153"/>
            <a:ext cx="8368157" cy="508524"/>
          </a:xfrm>
        </p:spPr>
        <p:txBody>
          <a:bodyPr/>
          <a:lstStyle/>
          <a:p>
            <a:r>
              <a:rPr lang="en-US"/>
              <a:t>Click to edit Master title style</a:t>
            </a:r>
            <a:endParaRPr lang="en-AU"/>
          </a:p>
        </p:txBody>
      </p:sp>
      <p:sp>
        <p:nvSpPr>
          <p:cNvPr id="9" name="Content Placeholder 2">
            <a:extLst>
              <a:ext uri="{FF2B5EF4-FFF2-40B4-BE49-F238E27FC236}">
                <a16:creationId xmlns:a16="http://schemas.microsoft.com/office/drawing/2014/main" id="{CBAA9520-C3E4-40EA-8614-6EFB4CCB73A4}"/>
              </a:ext>
            </a:extLst>
          </p:cNvPr>
          <p:cNvSpPr>
            <a:spLocks noGrp="1"/>
          </p:cNvSpPr>
          <p:nvPr>
            <p:ph idx="1"/>
          </p:nvPr>
        </p:nvSpPr>
        <p:spPr>
          <a:xfrm>
            <a:off x="296475" y="1514326"/>
            <a:ext cx="8376747" cy="479360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0">
            <a:extLst>
              <a:ext uri="{FF2B5EF4-FFF2-40B4-BE49-F238E27FC236}">
                <a16:creationId xmlns:a16="http://schemas.microsoft.com/office/drawing/2014/main" id="{278C207C-8855-4BC0-8732-7D371855F7E4}"/>
              </a:ext>
            </a:extLst>
          </p:cNvPr>
          <p:cNvSpPr>
            <a:spLocks noGrp="1"/>
          </p:cNvSpPr>
          <p:nvPr>
            <p:ph type="body" sz="quarter" idx="12"/>
          </p:nvPr>
        </p:nvSpPr>
        <p:spPr>
          <a:xfrm>
            <a:off x="305065" y="721795"/>
            <a:ext cx="8368157" cy="387419"/>
          </a:xfrm>
        </p:spPr>
        <p:txBody>
          <a:bodyPr lIns="0" anchor="t"/>
          <a:lstStyle>
            <a:lvl1pPr marL="0" indent="0">
              <a:buFont typeface="Arial" panose="020B0604020202020204" pitchFamily="34" charset="0"/>
              <a:buNone/>
              <a:defRPr sz="2448">
                <a:solidFill>
                  <a:schemeClr val="bg2"/>
                </a:solidFill>
              </a:defRPr>
            </a:lvl1pPr>
          </a:lstStyle>
          <a:p>
            <a:endParaRPr lang="en-GB" dirty="0"/>
          </a:p>
        </p:txBody>
      </p:sp>
      <p:sp>
        <p:nvSpPr>
          <p:cNvPr id="11" name="Slide Number Placeholder 4">
            <a:extLst>
              <a:ext uri="{FF2B5EF4-FFF2-40B4-BE49-F238E27FC236}">
                <a16:creationId xmlns:a16="http://schemas.microsoft.com/office/drawing/2014/main" id="{AFB726B4-2AD7-4FCC-B51E-C7E0B5E51371}"/>
              </a:ext>
            </a:extLst>
          </p:cNvPr>
          <p:cNvSpPr>
            <a:spLocks noGrp="1"/>
          </p:cNvSpPr>
          <p:nvPr>
            <p:ph type="sldNum" sz="quarter" idx="4"/>
          </p:nvPr>
        </p:nvSpPr>
        <p:spPr>
          <a:xfrm>
            <a:off x="10990025" y="6536984"/>
            <a:ext cx="1429608" cy="372394"/>
          </a:xfrm>
          <a:prstGeom prst="rect">
            <a:avLst/>
          </a:prstGeom>
          <a:noFill/>
          <a:ln>
            <a:noFill/>
          </a:ln>
        </p:spPr>
        <p:txBody>
          <a:bodyPr/>
          <a:lstStyle>
            <a:lvl1pPr algn="r">
              <a:defRPr sz="2040" b="1" i="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187D0CF8-CE0C-0749-96A9-3DA8AD1B5E14}" type="slidenum">
              <a:rPr lang="en-US" smtClean="0"/>
              <a:pPr/>
              <a:t>‹#›</a:t>
            </a:fld>
            <a:r>
              <a:rPr lang="en-US" dirty="0"/>
              <a:t>/</a:t>
            </a:r>
          </a:p>
        </p:txBody>
      </p:sp>
    </p:spTree>
    <p:extLst>
      <p:ext uri="{BB962C8B-B14F-4D97-AF65-F5344CB8AC3E}">
        <p14:creationId xmlns:p14="http://schemas.microsoft.com/office/powerpoint/2010/main" val="330000896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1_Content with Caption_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9429"/>
            <a:ext cx="12436475" cy="7013954"/>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9715"/>
            <a:ext cx="12436475" cy="6994525"/>
          </a:xfrm>
          <a:prstGeom prst="rect">
            <a:avLst/>
          </a:prstGeom>
        </p:spPr>
      </p:pic>
      <p:sp>
        <p:nvSpPr>
          <p:cNvPr id="10" name="Text Placeholder 7"/>
          <p:cNvSpPr>
            <a:spLocks noGrp="1"/>
          </p:cNvSpPr>
          <p:nvPr>
            <p:ph type="body" sz="quarter" idx="13" hasCustomPrompt="1"/>
          </p:nvPr>
        </p:nvSpPr>
        <p:spPr>
          <a:xfrm>
            <a:off x="489627" y="282719"/>
            <a:ext cx="9921111" cy="1440570"/>
          </a:xfrm>
          <a:prstGeom prst="rect">
            <a:avLst/>
          </a:prstGeom>
        </p:spPr>
        <p:txBody>
          <a:bodyPr/>
          <a:lstStyle>
            <a:lvl1pPr marL="0" indent="0">
              <a:buNone/>
              <a:defRPr sz="3672" b="0"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GB" dirty="0"/>
              <a:t>Click to edit Master Text Styles</a:t>
            </a:r>
          </a:p>
        </p:txBody>
      </p:sp>
      <p:sp>
        <p:nvSpPr>
          <p:cNvPr id="11" name="Text Placeholder 9"/>
          <p:cNvSpPr>
            <a:spLocks noGrp="1"/>
          </p:cNvSpPr>
          <p:nvPr>
            <p:ph type="body" sz="quarter" idx="14"/>
          </p:nvPr>
        </p:nvSpPr>
        <p:spPr>
          <a:xfrm>
            <a:off x="489627" y="2006010"/>
            <a:ext cx="9391965" cy="487691"/>
          </a:xfrm>
          <a:prstGeom prst="rect">
            <a:avLst/>
          </a:prstGeom>
        </p:spPr>
        <p:txBody>
          <a:bodyPr>
            <a:noAutofit/>
          </a:bodyPr>
          <a:lstStyle>
            <a:lvl1pPr marL="0" indent="0">
              <a:buNone/>
              <a:defRPr sz="2448"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GB" dirty="0"/>
              <a:t>Click to edit Master text styles</a:t>
            </a:r>
          </a:p>
        </p:txBody>
      </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7002" y="6344346"/>
            <a:ext cx="705104" cy="505888"/>
          </a:xfrm>
          <a:prstGeom prst="rect">
            <a:avLst/>
          </a:prstGeom>
        </p:spPr>
      </p:pic>
      <p:sp>
        <p:nvSpPr>
          <p:cNvPr id="19" name="Slide Number Placeholder 4"/>
          <p:cNvSpPr>
            <a:spLocks noGrp="1"/>
          </p:cNvSpPr>
          <p:nvPr>
            <p:ph type="sldNum" sz="quarter" idx="4"/>
          </p:nvPr>
        </p:nvSpPr>
        <p:spPr>
          <a:xfrm>
            <a:off x="10990025" y="6536984"/>
            <a:ext cx="1429608" cy="372394"/>
          </a:xfrm>
          <a:prstGeom prst="rect">
            <a:avLst/>
          </a:prstGeom>
          <a:noFill/>
          <a:ln>
            <a:noFill/>
          </a:ln>
        </p:spPr>
        <p:txBody>
          <a:bodyPr/>
          <a:lstStyle>
            <a:lvl1pPr algn="r">
              <a:defRPr sz="2040" b="1" i="0">
                <a:solidFill>
                  <a:srgbClr val="595958"/>
                </a:solidFill>
                <a:latin typeface="Segoe UI" panose="020B0502040204020203" pitchFamily="34" charset="0"/>
                <a:ea typeface="Segoe UI" panose="020B0502040204020203" pitchFamily="34" charset="0"/>
                <a:cs typeface="Segoe UI" panose="020B0502040204020203" pitchFamily="34" charset="0"/>
              </a:defRPr>
            </a:lvl1pPr>
          </a:lstStyle>
          <a:p>
            <a:fld id="{187D0CF8-CE0C-0749-96A9-3DA8AD1B5E14}" type="slidenum">
              <a:rPr lang="en-US" smtClean="0"/>
              <a:pPr/>
              <a:t>‹#›</a:t>
            </a:fld>
            <a:r>
              <a:rPr lang="en-US" dirty="0"/>
              <a:t>/</a:t>
            </a:r>
          </a:p>
        </p:txBody>
      </p:sp>
      <p:sp>
        <p:nvSpPr>
          <p:cNvPr id="12" name="Rectangle 11"/>
          <p:cNvSpPr/>
          <p:nvPr userDrawn="1"/>
        </p:nvSpPr>
        <p:spPr>
          <a:xfrm>
            <a:off x="4438930" y="6610753"/>
            <a:ext cx="1705327" cy="286306"/>
          </a:xfrm>
          <a:prstGeom prst="rect">
            <a:avLst/>
          </a:prstGeom>
        </p:spPr>
        <p:txBody>
          <a:bodyPr wrap="none">
            <a:spAutoFit/>
          </a:bodyPr>
          <a:lstStyle/>
          <a:p>
            <a:r>
              <a:rPr lang="en-US" sz="1224" dirty="0">
                <a:solidFill>
                  <a:schemeClr val="bg1"/>
                </a:solidFill>
                <a:latin typeface="+mn-lt"/>
                <a:cs typeface="Arial"/>
              </a:rPr>
              <a:t>© SoftwareONE 2018</a:t>
            </a:r>
          </a:p>
        </p:txBody>
      </p:sp>
    </p:spTree>
    <p:extLst>
      <p:ext uri="{BB962C8B-B14F-4D97-AF65-F5344CB8AC3E}">
        <p14:creationId xmlns:p14="http://schemas.microsoft.com/office/powerpoint/2010/main" val="149453284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2_Closing_2">
    <p:spTree>
      <p:nvGrpSpPr>
        <p:cNvPr id="1" name=""/>
        <p:cNvGrpSpPr/>
        <p:nvPr/>
      </p:nvGrpSpPr>
      <p:grpSpPr>
        <a:xfrm>
          <a:off x="0" y="0"/>
          <a:ext cx="0" cy="0"/>
          <a:chOff x="0" y="0"/>
          <a:chExt cx="0" cy="0"/>
        </a:xfrm>
      </p:grpSpPr>
      <p:sp>
        <p:nvSpPr>
          <p:cNvPr id="20" name="Rectangle 19"/>
          <p:cNvSpPr/>
          <p:nvPr userDrawn="1"/>
        </p:nvSpPr>
        <p:spPr bwMode="auto">
          <a:xfrm>
            <a:off x="0" y="0"/>
            <a:ext cx="12517243"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032" tIns="45516" rIns="45516" bIns="91032" numCol="1" spcCol="0" rtlCol="0" fromWordArt="0" anchor="b" anchorCtr="0" forceAA="0" compatLnSpc="1">
            <a:prstTxWarp prst="textNoShape">
              <a:avLst/>
            </a:prstTxWarp>
            <a:noAutofit/>
          </a:bodyPr>
          <a:lstStyle/>
          <a:p>
            <a:pPr algn="ctr" defTabSz="910008" fontAlgn="base">
              <a:spcBef>
                <a:spcPct val="0"/>
              </a:spcBef>
              <a:spcAft>
                <a:spcPct val="0"/>
              </a:spcAft>
            </a:pPr>
            <a:endParaRPr lang="en-GB" sz="1792"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42747" y="-3886"/>
            <a:ext cx="7678117" cy="7002297"/>
          </a:xfrm>
          <a:prstGeom prst="rect">
            <a:avLst/>
          </a:prstGeom>
        </p:spPr>
      </p:pic>
      <p:grpSp>
        <p:nvGrpSpPr>
          <p:cNvPr id="21" name="Group 20"/>
          <p:cNvGrpSpPr/>
          <p:nvPr userDrawn="1"/>
        </p:nvGrpSpPr>
        <p:grpSpPr>
          <a:xfrm>
            <a:off x="4497243" y="-12514"/>
            <a:ext cx="5730601" cy="7067485"/>
            <a:chOff x="4131090" y="-7368"/>
            <a:chExt cx="5755472" cy="6870260"/>
          </a:xfrm>
          <a:solidFill>
            <a:schemeClr val="bg1"/>
          </a:solidFill>
        </p:grpSpPr>
        <p:sp>
          <p:nvSpPr>
            <p:cNvPr id="22" name="Trapezoid 21"/>
            <p:cNvSpPr/>
            <p:nvPr userDrawn="1"/>
          </p:nvSpPr>
          <p:spPr bwMode="auto">
            <a:xfrm rot="10800000">
              <a:off x="4443193" y="-7368"/>
              <a:ext cx="5443369" cy="6870260"/>
            </a:xfrm>
            <a:prstGeom prst="trapezoid">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auto">
            <a:xfrm>
              <a:off x="4131090" y="0"/>
              <a:ext cx="3033789"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Picture 12"/>
          <p:cNvPicPr>
            <a:picLocks noChangeAspect="1"/>
          </p:cNvPicPr>
          <p:nvPr userDrawn="1"/>
        </p:nvPicPr>
        <p:blipFill>
          <a:blip r:embed="rId3"/>
          <a:stretch>
            <a:fillRect/>
          </a:stretch>
        </p:blipFill>
        <p:spPr>
          <a:xfrm>
            <a:off x="509418" y="767333"/>
            <a:ext cx="5634639" cy="1102950"/>
          </a:xfrm>
          <a:prstGeom prst="rect">
            <a:avLst/>
          </a:prstGeom>
        </p:spPr>
      </p:pic>
      <p:sp>
        <p:nvSpPr>
          <p:cNvPr id="14" name="Content Placeholder 1"/>
          <p:cNvSpPr txBox="1">
            <a:spLocks/>
          </p:cNvSpPr>
          <p:nvPr userDrawn="1"/>
        </p:nvSpPr>
        <p:spPr>
          <a:xfrm>
            <a:off x="264614" y="3794367"/>
            <a:ext cx="7759036" cy="2573087"/>
          </a:xfrm>
          <a:prstGeom prst="rect">
            <a:avLst/>
          </a:prstGeom>
        </p:spPr>
        <p:txBody>
          <a:bodyPr vert="horz" lIns="93260" tIns="46630" rIns="93260" bIns="46630" rtlCol="0">
            <a:normAutofit/>
          </a:bodyPr>
          <a:lstStyle>
            <a:lvl1pPr marL="271463" indent="-271463" algn="l" defTabSz="914363" rtl="0" eaLnBrk="1" latinLnBrk="0" hangingPunct="1">
              <a:lnSpc>
                <a:spcPct val="90000"/>
              </a:lnSpc>
              <a:spcBef>
                <a:spcPts val="0"/>
              </a:spcBef>
              <a:spcAft>
                <a:spcPts val="400"/>
              </a:spcAft>
              <a:buSzPct val="100000"/>
              <a:buFontTx/>
              <a:buBlip>
                <a:blip r:embed="rId4"/>
              </a:buBlip>
              <a:defRPr lang="en-US" sz="1800" kern="1200" dirty="0" smtClean="0">
                <a:solidFill>
                  <a:schemeClr val="tx1"/>
                </a:solidFill>
                <a:latin typeface="+mn-lt"/>
                <a:ea typeface="+mn-ea"/>
                <a:cs typeface="+mn-cs"/>
              </a:defRPr>
            </a:lvl1pPr>
            <a:lvl2pPr marL="630238" indent="-271463" algn="l" defTabSz="914363" rtl="0" eaLnBrk="1" latinLnBrk="0" hangingPunct="1">
              <a:lnSpc>
                <a:spcPct val="90000"/>
              </a:lnSpc>
              <a:spcBef>
                <a:spcPts val="0"/>
              </a:spcBef>
              <a:spcAft>
                <a:spcPts val="400"/>
              </a:spcAft>
              <a:buSzPct val="90000"/>
              <a:buFont typeface="Arial" pitchFamily="34" charset="0"/>
              <a:buChar char="•"/>
              <a:tabLst>
                <a:tab pos="630238" algn="l"/>
              </a:tabLst>
              <a:defRPr lang="en-US" sz="1600" kern="1200" dirty="0" smtClean="0">
                <a:solidFill>
                  <a:schemeClr val="tx1"/>
                </a:solidFill>
                <a:latin typeface="+mn-lt"/>
                <a:ea typeface="+mn-ea"/>
                <a:cs typeface="+mn-cs"/>
              </a:defRPr>
            </a:lvl2pPr>
            <a:lvl3pPr marL="803275" indent="-173038" algn="l" defTabSz="914363" rtl="0" eaLnBrk="1" latinLnBrk="0" hangingPunct="1">
              <a:lnSpc>
                <a:spcPct val="90000"/>
              </a:lnSpc>
              <a:spcBef>
                <a:spcPts val="0"/>
              </a:spcBef>
              <a:spcAft>
                <a:spcPts val="400"/>
              </a:spcAft>
              <a:buSzPct val="90000"/>
              <a:buFont typeface="Arial" pitchFamily="34" charset="0"/>
              <a:buChar char="•"/>
              <a:defRPr lang="en-US" sz="1400" kern="1200" dirty="0" smtClean="0">
                <a:solidFill>
                  <a:schemeClr val="tx1"/>
                </a:solidFill>
                <a:latin typeface="+mn-lt"/>
                <a:ea typeface="+mn-ea"/>
                <a:cs typeface="+mn-cs"/>
              </a:defRPr>
            </a:lvl3pPr>
            <a:lvl4pPr marL="1074738" indent="-173038" algn="l" defTabSz="914363" rtl="0" eaLnBrk="1" latinLnBrk="0" hangingPunct="1">
              <a:lnSpc>
                <a:spcPct val="90000"/>
              </a:lnSpc>
              <a:spcBef>
                <a:spcPts val="0"/>
              </a:spcBef>
              <a:spcAft>
                <a:spcPts val="400"/>
              </a:spcAft>
              <a:buSzPct val="90000"/>
              <a:buFont typeface="Arial" pitchFamily="34" charset="0"/>
              <a:buChar char="•"/>
              <a:tabLst>
                <a:tab pos="914400" algn="l"/>
              </a:tabLst>
              <a:defRPr lang="en-US" sz="1200" kern="1200" dirty="0" smtClean="0">
                <a:solidFill>
                  <a:schemeClr val="tx1"/>
                </a:solidFill>
                <a:latin typeface="+mn-lt"/>
                <a:ea typeface="+mn-ea"/>
                <a:cs typeface="+mn-cs"/>
              </a:defRPr>
            </a:lvl4pPr>
            <a:lvl5pPr marL="1346200" indent="-184150" algn="l" defTabSz="914363" rtl="0" eaLnBrk="1" latinLnBrk="0" hangingPunct="1">
              <a:lnSpc>
                <a:spcPct val="90000"/>
              </a:lnSpc>
              <a:spcBef>
                <a:spcPts val="0"/>
              </a:spcBef>
              <a:spcAft>
                <a:spcPts val="400"/>
              </a:spcAft>
              <a:buSzPct val="90000"/>
              <a:buFont typeface="Arial" pitchFamily="34" charset="0"/>
              <a:buChar char="•"/>
              <a:defRPr lang="en-US" sz="1200" kern="1200" dirty="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Tx/>
              <a:buNone/>
            </a:pPr>
            <a:r>
              <a:rPr lang="en-US" sz="1428" b="1" dirty="0">
                <a:solidFill>
                  <a:schemeClr val="bg2"/>
                </a:solidFill>
                <a:latin typeface="Segoe UI" panose="020B0502040204020203" pitchFamily="34" charset="0"/>
                <a:cs typeface="Segoe UI" panose="020B0502040204020203" pitchFamily="34" charset="0"/>
              </a:rPr>
              <a:t>www.softwareone.com</a:t>
            </a:r>
          </a:p>
          <a:p>
            <a:pPr marL="0" indent="0" algn="ctr">
              <a:buFontTx/>
              <a:buNone/>
            </a:pPr>
            <a:endParaRPr lang="en-US" sz="1020" b="1" dirty="0">
              <a:solidFill>
                <a:schemeClr val="bg2"/>
              </a:solidFill>
              <a:latin typeface="Segoe UI" panose="020B0502040204020203" pitchFamily="34" charset="0"/>
              <a:cs typeface="Segoe UI" panose="020B0502040204020203" pitchFamily="34" charset="0"/>
            </a:endParaRPr>
          </a:p>
          <a:p>
            <a:pPr marL="0" indent="0" algn="ctr">
              <a:buFontTx/>
              <a:buNone/>
            </a:pPr>
            <a:r>
              <a:rPr lang="en-US" sz="1020" b="1" dirty="0">
                <a:solidFill>
                  <a:schemeClr val="bg2"/>
                </a:solidFill>
                <a:latin typeface="Segoe UI" panose="020B0502040204020203" pitchFamily="34" charset="0"/>
                <a:cs typeface="Segoe UI" panose="020B0502040204020203" pitchFamily="34" charset="0"/>
              </a:rPr>
              <a:t>This publication contains proprietary information that is protected by copyright. SoftwareONE reserves all rights thereto.</a:t>
            </a:r>
          </a:p>
          <a:p>
            <a:pPr marL="0" indent="0" algn="ctr">
              <a:buFontTx/>
              <a:buNone/>
            </a:pPr>
            <a:r>
              <a:rPr lang="en-US" sz="1020" dirty="0">
                <a:solidFill>
                  <a:schemeClr val="bg2"/>
                </a:solidFill>
                <a:latin typeface="Segoe UI" panose="020B0502040204020203" pitchFamily="34" charset="0"/>
                <a:cs typeface="Segoe UI" panose="020B0502040204020203" pitchFamily="34" charset="0"/>
              </a:rPr>
              <a:t> </a:t>
            </a:r>
          </a:p>
          <a:p>
            <a:pPr marL="0" indent="0" algn="ctr">
              <a:buNone/>
            </a:pPr>
            <a:r>
              <a:rPr lang="en-US" sz="1020" dirty="0">
                <a:solidFill>
                  <a:schemeClr val="bg2"/>
                </a:solidFill>
                <a:latin typeface="Segoe UI" panose="020B0502040204020203" pitchFamily="34" charset="0"/>
                <a:cs typeface="Segoe UI" panose="020B0502040204020203" pitchFamily="34" charset="0"/>
              </a:rPr>
              <a:t>SoftwareONE shall not be liable for possible errors in this document. Liability for damages directly and indirectly associated with the supply or use of this document is excluded as far as legally permissible. </a:t>
            </a:r>
          </a:p>
          <a:p>
            <a:pPr marL="0" indent="0" algn="ctr">
              <a:buNone/>
            </a:pPr>
            <a:r>
              <a:rPr lang="en-US" sz="1020" dirty="0">
                <a:solidFill>
                  <a:schemeClr val="bg2"/>
                </a:solidFill>
                <a:latin typeface="Segoe UI" panose="020B0502040204020203" pitchFamily="34" charset="0"/>
                <a:cs typeface="Segoe UI" panose="020B0502040204020203" pitchFamily="34" charset="0"/>
              </a:rPr>
              <a:t>The information presented herein is intended exclusively as a guide offered by SoftwareONE. The publishers product use rights, agreement terms and conditions and other definitions prevail over the information provided herein. The content must not be copied, reproduced, passed to third parties or used for any other purposes without written permission of SoftwareONE </a:t>
            </a:r>
          </a:p>
          <a:p>
            <a:pPr marL="0" indent="0" algn="ctr">
              <a:buFontTx/>
              <a:buNone/>
            </a:pPr>
            <a:r>
              <a:rPr lang="en-US" sz="1020" dirty="0">
                <a:solidFill>
                  <a:schemeClr val="bg2"/>
                </a:solidFill>
                <a:latin typeface="Segoe UI" panose="020B0502040204020203" pitchFamily="34" charset="0"/>
                <a:cs typeface="Segoe UI" panose="020B0502040204020203" pitchFamily="34" charset="0"/>
              </a:rPr>
              <a:t>Copyright © 2017 by Software ONE. All Rights Reserved. SoftwareONE is a registered trademark of Software ONE. “The Software Licensing Experts” is a service mark of Software ONE Incorporated. VARassist is a trademark of Software ONE Incorporated and “it pays to partner” is a service mark of the VARassist program offered by Software ONE. All other trademarks, service marks or trade names appearing herein are the property of their respective owners.</a:t>
            </a:r>
          </a:p>
        </p:txBody>
      </p:sp>
      <p:sp>
        <p:nvSpPr>
          <p:cNvPr id="18" name="Right Triangle 17"/>
          <p:cNvSpPr/>
          <p:nvPr userDrawn="1"/>
        </p:nvSpPr>
        <p:spPr bwMode="auto">
          <a:xfrm rot="16200000">
            <a:off x="9801441" y="4273746"/>
            <a:ext cx="4474908" cy="966644"/>
          </a:xfrm>
          <a:prstGeom prst="rtTriangle">
            <a:avLst/>
          </a:prstGeom>
          <a:solidFill>
            <a:srgbClr val="D2103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75657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400" spc="-100" baseline="0">
                <a:gradFill>
                  <a:gsLst>
                    <a:gs pos="3030">
                      <a:schemeClr val="tx1"/>
                    </a:gs>
                    <a:gs pos="23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3318056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649070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
        <p:nvSpPr>
          <p:cNvPr id="87" name="Freeform 42"/>
          <p:cNvSpPr>
            <a:spLocks/>
          </p:cNvSpPr>
          <p:nvPr userDrawn="1"/>
        </p:nvSpPr>
        <p:spPr bwMode="auto">
          <a:xfrm>
            <a:off x="11401323" y="3222945"/>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8" name="Group 87"/>
          <p:cNvGrpSpPr/>
          <p:nvPr userDrawn="1"/>
        </p:nvGrpSpPr>
        <p:grpSpPr>
          <a:xfrm>
            <a:off x="7498383" y="479775"/>
            <a:ext cx="3810000" cy="6437312"/>
            <a:chOff x="7407275" y="388938"/>
            <a:chExt cx="3810000" cy="6437312"/>
          </a:xfrm>
        </p:grpSpPr>
        <p:sp>
          <p:nvSpPr>
            <p:cNvPr id="89" name="Freeform 88"/>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65"/>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77"/>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188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388776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188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092519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pic>
        <p:nvPicPr>
          <p:cNvPr id="13" name="Picture 12"/>
          <p:cNvPicPr>
            <a:picLocks noChangeAspect="1"/>
          </p:cNvPicPr>
          <p:nvPr/>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3133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22790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Option 3">
    <p:spTree>
      <p:nvGrpSpPr>
        <p:cNvPr id="1" name=""/>
        <p:cNvGrpSpPr/>
        <p:nvPr/>
      </p:nvGrpSpPr>
      <p:grpSpPr>
        <a:xfrm>
          <a:off x="0" y="0"/>
          <a:ext cx="0" cy="0"/>
          <a:chOff x="0" y="0"/>
          <a:chExt cx="0" cy="0"/>
        </a:xfrm>
      </p:grpSpPr>
      <p:sp>
        <p:nvSpPr>
          <p:cNvPr id="4" name="Rectangle 3"/>
          <p:cNvSpPr/>
          <p:nvPr/>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3429319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Option 4">
    <p:spTree>
      <p:nvGrpSpPr>
        <p:cNvPr id="1" name=""/>
        <p:cNvGrpSpPr/>
        <p:nvPr/>
      </p:nvGrpSpPr>
      <p:grpSpPr>
        <a:xfrm>
          <a:off x="0" y="0"/>
          <a:ext cx="0" cy="0"/>
          <a:chOff x="0" y="0"/>
          <a:chExt cx="0" cy="0"/>
        </a:xfrm>
      </p:grpSpPr>
      <p:sp>
        <p:nvSpPr>
          <p:cNvPr id="4" name="Rectangle 3"/>
          <p:cNvSpPr/>
          <p:nvPr/>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423897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3158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2714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19873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67215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10063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647277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73429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31784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73530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9AB30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7225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7476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147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1455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01634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5689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82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028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944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07311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
        <p:nvSpPr>
          <p:cNvPr id="4"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8610420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43022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Slide - ANIMATED">
    <p:bg bwMode="auto">
      <p:bgPr>
        <a:solidFill>
          <a:srgbClr val="002050"/>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01124580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7575549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65094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pic>
        <p:nvPicPr>
          <p:cNvPr id="13" name="Picture 12"/>
          <p:cNvPicPr>
            <a:picLocks noChangeAspect="1"/>
          </p:cNvPicPr>
          <p:nvPr/>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37526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3957529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Option 3">
    <p:spTree>
      <p:nvGrpSpPr>
        <p:cNvPr id="1" name=""/>
        <p:cNvGrpSpPr/>
        <p:nvPr/>
      </p:nvGrpSpPr>
      <p:grpSpPr>
        <a:xfrm>
          <a:off x="0" y="0"/>
          <a:ext cx="0" cy="0"/>
          <a:chOff x="0" y="0"/>
          <a:chExt cx="0" cy="0"/>
        </a:xfrm>
      </p:grpSpPr>
      <p:sp>
        <p:nvSpPr>
          <p:cNvPr id="4" name="Rectangle 3"/>
          <p:cNvSpPr/>
          <p:nvPr/>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4211160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Option 4">
    <p:spTree>
      <p:nvGrpSpPr>
        <p:cNvPr id="1" name=""/>
        <p:cNvGrpSpPr/>
        <p:nvPr/>
      </p:nvGrpSpPr>
      <p:grpSpPr>
        <a:xfrm>
          <a:off x="0" y="0"/>
          <a:ext cx="0" cy="0"/>
          <a:chOff x="0" y="0"/>
          <a:chExt cx="0" cy="0"/>
        </a:xfrm>
      </p:grpSpPr>
      <p:sp>
        <p:nvSpPr>
          <p:cNvPr id="4" name="Rectangle 3"/>
          <p:cNvSpPr/>
          <p:nvPr/>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539576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20956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74893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1035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22838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44946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04792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888438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94192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16361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9AB30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05002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64874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0280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310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8549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9945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84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982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603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895821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50255263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379058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image" Target="../media/image1.png"/><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image" Target="../media/image1.png"/><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theme" Target="../theme/theme5.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1.png"/><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theme" Target="../theme/theme6.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vmlDrawing" Target="../drawings/vmlDrawing1.vml"/><Relationship Id="rId7" Type="http://schemas.openxmlformats.org/officeDocument/2006/relationships/image" Target="../media/image14.png"/><Relationship Id="rId2" Type="http://schemas.openxmlformats.org/officeDocument/2006/relationships/theme" Target="../theme/theme7.xml"/><Relationship Id="rId1" Type="http://schemas.openxmlformats.org/officeDocument/2006/relationships/slideLayout" Target="../slideLayouts/slideLayout151.x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vmlDrawing" Target="../drawings/vmlDrawing2.vml"/><Relationship Id="rId3" Type="http://schemas.openxmlformats.org/officeDocument/2006/relationships/slideLayout" Target="../slideLayouts/slideLayout154.xml"/><Relationship Id="rId21" Type="http://schemas.openxmlformats.org/officeDocument/2006/relationships/image" Target="../media/image13.emf"/><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theme" Target="../theme/theme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oleObject" Target="../embeddings/oleObject2.bin"/><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image" Target="../media/image15.png"/><Relationship Id="rId10" Type="http://schemas.openxmlformats.org/officeDocument/2006/relationships/slideLayout" Target="../slideLayouts/slideLayout161.xml"/><Relationship Id="rId19" Type="http://schemas.openxmlformats.org/officeDocument/2006/relationships/tags" Target="../tags/tag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65"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2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6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 id="2147484327"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0"/>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42233446"/>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294" r:id="rId27"/>
    <p:sldLayoutId id="2147484296"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71260743"/>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 id="2147484309" r:id="rId12"/>
    <p:sldLayoutId id="2147484310" r:id="rId13"/>
    <p:sldLayoutId id="2147484311" r:id="rId14"/>
    <p:sldLayoutId id="2147484312" r:id="rId15"/>
    <p:sldLayoutId id="2147484313" r:id="rId16"/>
    <p:sldLayoutId id="2147484314" r:id="rId17"/>
    <p:sldLayoutId id="2147484315" r:id="rId18"/>
    <p:sldLayoutId id="2147484316" r:id="rId19"/>
    <p:sldLayoutId id="2147484317" r:id="rId20"/>
    <p:sldLayoutId id="2147484318" r:id="rId21"/>
    <p:sldLayoutId id="2147484319" r:id="rId22"/>
    <p:sldLayoutId id="2147484320" r:id="rId23"/>
    <p:sldLayoutId id="2147484321" r:id="rId24"/>
    <p:sldLayoutId id="2147484322" r:id="rId25"/>
    <p:sldLayoutId id="2147484323" r:id="rId26"/>
    <p:sldLayoutId id="2147484324" r:id="rId27"/>
    <p:sldLayoutId id="2147484326"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341288252"/>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54153523"/>
      </p:ext>
    </p:extLst>
  </p:cSld>
  <p:clrMap bg1="dk1" tx1="lt1" bg2="dk2" tx2="lt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5" r:id="rId21"/>
    <p:sldLayoutId id="2147484376" r:id="rId22"/>
    <p:sldLayoutId id="2147484377" r:id="rId23"/>
    <p:sldLayoutId id="214748437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
            </p:custDataLst>
            <p:extLst/>
          </p:nvPr>
        </p:nvGraphicFramePr>
        <p:xfrm>
          <a:off x="1582" y="1620"/>
          <a:ext cx="1580" cy="1619"/>
        </p:xfrm>
        <a:graphic>
          <a:graphicData uri="http://schemas.openxmlformats.org/presentationml/2006/ole">
            <mc:AlternateContent xmlns:mc="http://schemas.openxmlformats.org/markup-compatibility/2006">
              <mc:Choice xmlns:v="urn:schemas-microsoft-com:vml" Requires="v">
                <p:oleObj spid="_x0000_s1121" name="think-cell Slide" r:id="rId5" imgW="493" imgH="493" progId="TCLayout.ActiveDocument.1">
                  <p:embed/>
                </p:oleObj>
              </mc:Choice>
              <mc:Fallback>
                <p:oleObj name="think-cell Slide" r:id="rId5" imgW="493" imgH="493" progId="TCLayout.ActiveDocument.1">
                  <p:embed/>
                  <p:pic>
                    <p:nvPicPr>
                      <p:cNvPr id="0" name=""/>
                      <p:cNvPicPr/>
                      <p:nvPr/>
                    </p:nvPicPr>
                    <p:blipFill>
                      <a:blip r:embed="rId6"/>
                      <a:stretch>
                        <a:fillRect/>
                      </a:stretch>
                    </p:blipFill>
                    <p:spPr>
                      <a:xfrm>
                        <a:off x="1582" y="1620"/>
                        <a:ext cx="1580" cy="1619"/>
                      </a:xfrm>
                      <a:prstGeom prst="rect">
                        <a:avLst/>
                      </a:prstGeom>
                    </p:spPr>
                  </p:pic>
                </p:oleObj>
              </mc:Fallback>
            </mc:AlternateContent>
          </a:graphicData>
        </a:graphic>
      </p:graphicFrame>
      <p:sp>
        <p:nvSpPr>
          <p:cNvPr id="2" name="Title Placeholder 1"/>
          <p:cNvSpPr>
            <a:spLocks noGrp="1"/>
          </p:cNvSpPr>
          <p:nvPr>
            <p:ph type="title"/>
          </p:nvPr>
        </p:nvSpPr>
        <p:spPr>
          <a:xfrm>
            <a:off x="305064" y="233153"/>
            <a:ext cx="11831089"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305063" y="1106228"/>
            <a:ext cx="11831089" cy="503379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4"/>
          <p:cNvSpPr>
            <a:spLocks noGrp="1"/>
          </p:cNvSpPr>
          <p:nvPr>
            <p:ph type="sldNum" sz="quarter" idx="4"/>
          </p:nvPr>
        </p:nvSpPr>
        <p:spPr>
          <a:xfrm>
            <a:off x="10701920" y="6439671"/>
            <a:ext cx="1429608" cy="372394"/>
          </a:xfrm>
          <a:prstGeom prst="rect">
            <a:avLst/>
          </a:prstGeom>
        </p:spPr>
        <p:txBody>
          <a:bodyPr/>
          <a:lstStyle>
            <a:lvl1pPr algn="r">
              <a:defRPr sz="1792" b="1" i="0">
                <a:solidFill>
                  <a:srgbClr val="595958"/>
                </a:solidFill>
                <a:latin typeface="+mn-lt"/>
                <a:ea typeface="Arial" charset="0"/>
                <a:cs typeface="Arial" charset="0"/>
              </a:defRPr>
            </a:lvl1pPr>
          </a:lstStyle>
          <a:p>
            <a:pPr defTabSz="910431"/>
            <a:fld id="{187D0CF8-CE0C-0749-96A9-3DA8AD1B5E14}" type="slidenum">
              <a:rPr lang="en-US" b="0" smtClean="0">
                <a:latin typeface="Segoe Alt Regular" charset="0"/>
                <a:ea typeface="Segoe Alt Regular" charset="0"/>
                <a:cs typeface="Segoe Alt Regular" charset="0"/>
              </a:rPr>
              <a:pPr defTabSz="910431"/>
              <a:t>‹#›</a:t>
            </a:fld>
            <a:r>
              <a:rPr lang="en-US" b="0">
                <a:latin typeface="Segoe Alt Regular" charset="0"/>
                <a:ea typeface="Segoe Alt Regular" charset="0"/>
                <a:cs typeface="Segoe Alt Regular" charset="0"/>
              </a:rPr>
              <a:t>/</a:t>
            </a:r>
            <a:endParaRPr lang="en-US" b="0" dirty="0">
              <a:latin typeface="Segoe Alt Regular" charset="0"/>
              <a:ea typeface="Segoe Alt Regular" charset="0"/>
              <a:cs typeface="Segoe Alt Regular" charset="0"/>
            </a:endParaRPr>
          </a:p>
        </p:txBody>
      </p:sp>
      <p:pic>
        <p:nvPicPr>
          <p:cNvPr id="8" name="Picture 7"/>
          <p:cNvPicPr>
            <a:picLocks noChangeAspect="1"/>
          </p:cNvPicPr>
          <p:nvPr userDrawn="1"/>
        </p:nvPicPr>
        <p:blipFill rotWithShape="1">
          <a:blip r:embed="rId7" cstate="email">
            <a:extLst>
              <a:ext uri="{28A0092B-C50C-407E-A947-70E740481C1C}">
                <a14:useLocalDpi xmlns:a14="http://schemas.microsoft.com/office/drawing/2010/main"/>
              </a:ext>
            </a:extLst>
          </a:blip>
          <a:srcRect l="14794" t="17430" r="14418" b="12433"/>
          <a:stretch/>
        </p:blipFill>
        <p:spPr>
          <a:xfrm>
            <a:off x="305063" y="6352675"/>
            <a:ext cx="728359" cy="537618"/>
          </a:xfrm>
          <a:prstGeom prst="rect">
            <a:avLst/>
          </a:prstGeom>
        </p:spPr>
      </p:pic>
      <p:sp>
        <p:nvSpPr>
          <p:cNvPr id="9" name="Rectangle 8"/>
          <p:cNvSpPr/>
          <p:nvPr userDrawn="1"/>
        </p:nvSpPr>
        <p:spPr>
          <a:xfrm>
            <a:off x="1033422" y="6526014"/>
            <a:ext cx="1661032" cy="276229"/>
          </a:xfrm>
          <a:prstGeom prst="rect">
            <a:avLst/>
          </a:prstGeom>
        </p:spPr>
        <p:txBody>
          <a:bodyPr wrap="none">
            <a:spAutoFit/>
          </a:bodyPr>
          <a:lstStyle/>
          <a:p>
            <a:pPr defTabSz="910431"/>
            <a:r>
              <a:rPr lang="en-US" sz="1195" dirty="0">
                <a:solidFill>
                  <a:srgbClr val="616265"/>
                </a:solidFill>
                <a:latin typeface="Segoe Alt Regular" charset="0"/>
                <a:cs typeface="Segoe Alt Regular" charset="0"/>
              </a:rPr>
              <a:t>© SoftwareONE </a:t>
            </a:r>
            <a:r>
              <a:rPr lang="en-US" sz="1195" dirty="0" smtClean="0">
                <a:solidFill>
                  <a:srgbClr val="616265"/>
                </a:solidFill>
                <a:latin typeface="Segoe Alt Regular" charset="0"/>
                <a:cs typeface="Segoe Alt Regular" charset="0"/>
              </a:rPr>
              <a:t>2018</a:t>
            </a:r>
            <a:endParaRPr lang="en-US" sz="1195" dirty="0">
              <a:solidFill>
                <a:srgbClr val="616265"/>
              </a:solidFill>
              <a:latin typeface="Segoe Alt Regular" charset="0"/>
              <a:cs typeface="Segoe Alt Regular" charset="0"/>
            </a:endParaRPr>
          </a:p>
        </p:txBody>
      </p:sp>
    </p:spTree>
    <p:extLst>
      <p:ext uri="{BB962C8B-B14F-4D97-AF65-F5344CB8AC3E}">
        <p14:creationId xmlns:p14="http://schemas.microsoft.com/office/powerpoint/2010/main" val="3299501500"/>
      </p:ext>
    </p:extLst>
  </p:cSld>
  <p:clrMap bg1="lt1" tx1="dk1" bg2="lt2" tx2="dk2" accent1="accent1" accent2="accent2" accent3="accent3" accent4="accent4" accent5="accent5" accent6="accent6" hlink="hlink" folHlink="folHlink"/>
  <p:sldLayoutIdLst>
    <p:sldLayoutId id="2147484381" r:id="rId1"/>
  </p:sldLayoutIdLst>
  <p:transition>
    <p:fade/>
  </p:transition>
  <p:hf hdr="0" ftr="0" dt="0"/>
  <p:txStyles>
    <p:titleStyle>
      <a:lvl1pPr algn="l" defTabSz="910431" rtl="0" eaLnBrk="1" latinLnBrk="0" hangingPunct="1">
        <a:lnSpc>
          <a:spcPct val="90000"/>
        </a:lnSpc>
        <a:spcBef>
          <a:spcPct val="0"/>
        </a:spcBef>
        <a:buNone/>
        <a:defRPr lang="en-US" sz="3983" b="0" i="0" kern="1200" cap="none" spc="-100" baseline="0" dirty="0" smtClean="0">
          <a:ln w="3175">
            <a:noFill/>
          </a:ln>
          <a:solidFill>
            <a:schemeClr val="bg2"/>
          </a:solidFill>
          <a:effectLst/>
          <a:latin typeface="Segoe Alt Regular" charset="0"/>
          <a:ea typeface="+mn-ea"/>
          <a:cs typeface="Segoe Alt Regular" charset="0"/>
        </a:defRPr>
      </a:lvl1pPr>
    </p:titleStyle>
    <p:bodyStyle>
      <a:lvl1pPr marL="270296" indent="-270296" algn="l" defTabSz="910431" rtl="0" eaLnBrk="1" latinLnBrk="0" hangingPunct="1">
        <a:lnSpc>
          <a:spcPct val="90000"/>
        </a:lnSpc>
        <a:spcBef>
          <a:spcPts val="0"/>
        </a:spcBef>
        <a:spcAft>
          <a:spcPts val="398"/>
        </a:spcAft>
        <a:buSzPct val="100000"/>
        <a:buFontTx/>
        <a:buBlip>
          <a:blip r:embed="rId8"/>
        </a:buBlip>
        <a:defRPr lang="en-US" sz="1792" b="0" i="0" kern="1200" dirty="0" smtClean="0">
          <a:solidFill>
            <a:schemeClr val="tx1"/>
          </a:solidFill>
          <a:latin typeface="Segoe Alt Regular" charset="0"/>
          <a:ea typeface="+mn-ea"/>
          <a:cs typeface="+mn-cs"/>
        </a:defRPr>
      </a:lvl1pPr>
      <a:lvl2pPr marL="627528" indent="-270296" algn="l" defTabSz="910431" rtl="0" eaLnBrk="1" latinLnBrk="0" hangingPunct="1">
        <a:lnSpc>
          <a:spcPct val="90000"/>
        </a:lnSpc>
        <a:spcBef>
          <a:spcPts val="0"/>
        </a:spcBef>
        <a:spcAft>
          <a:spcPts val="398"/>
        </a:spcAft>
        <a:buSzPct val="90000"/>
        <a:buFont typeface="Arial" pitchFamily="34" charset="0"/>
        <a:buChar char="•"/>
        <a:tabLst>
          <a:tab pos="627528" algn="l"/>
        </a:tabLst>
        <a:defRPr lang="en-US" sz="1593" b="0" i="0" kern="1200" dirty="0" smtClean="0">
          <a:solidFill>
            <a:schemeClr val="tx1"/>
          </a:solidFill>
          <a:latin typeface="Segoe Alt Regular" charset="0"/>
          <a:ea typeface="+mn-ea"/>
          <a:cs typeface="+mn-cs"/>
        </a:defRPr>
      </a:lvl2pPr>
      <a:lvl3pPr marL="799821" indent="-172294" algn="l" defTabSz="910431" rtl="0" eaLnBrk="1" latinLnBrk="0" hangingPunct="1">
        <a:lnSpc>
          <a:spcPct val="90000"/>
        </a:lnSpc>
        <a:spcBef>
          <a:spcPts val="0"/>
        </a:spcBef>
        <a:spcAft>
          <a:spcPts val="398"/>
        </a:spcAft>
        <a:buSzPct val="90000"/>
        <a:buFont typeface="Arial" pitchFamily="34" charset="0"/>
        <a:buChar char="•"/>
        <a:defRPr lang="en-US" sz="1394" b="0" i="0" kern="1200" dirty="0" smtClean="0">
          <a:solidFill>
            <a:schemeClr val="tx1"/>
          </a:solidFill>
          <a:latin typeface="Segoe Alt Regular" charset="0"/>
          <a:ea typeface="+mn-ea"/>
          <a:cs typeface="+mn-cs"/>
        </a:defRPr>
      </a:lvl3pPr>
      <a:lvl4pPr marL="1070117" indent="-172294" algn="l" defTabSz="910431" rtl="0" eaLnBrk="1" latinLnBrk="0" hangingPunct="1">
        <a:lnSpc>
          <a:spcPct val="90000"/>
        </a:lnSpc>
        <a:spcBef>
          <a:spcPts val="0"/>
        </a:spcBef>
        <a:spcAft>
          <a:spcPts val="398"/>
        </a:spcAft>
        <a:buSzPct val="90000"/>
        <a:buFont typeface="Arial" pitchFamily="34" charset="0"/>
        <a:buChar char="•"/>
        <a:tabLst>
          <a:tab pos="910468" algn="l"/>
        </a:tabLst>
        <a:defRPr lang="en-US" sz="1195" b="0" i="0" kern="1200" dirty="0" smtClean="0">
          <a:solidFill>
            <a:schemeClr val="tx1"/>
          </a:solidFill>
          <a:latin typeface="Segoe Alt Regular" charset="0"/>
          <a:ea typeface="+mn-ea"/>
          <a:cs typeface="+mn-cs"/>
        </a:defRPr>
      </a:lvl4pPr>
      <a:lvl5pPr marL="1340411" indent="-183358" algn="l" defTabSz="910431" rtl="0" eaLnBrk="1" latinLnBrk="0" hangingPunct="1">
        <a:lnSpc>
          <a:spcPct val="90000"/>
        </a:lnSpc>
        <a:spcBef>
          <a:spcPts val="0"/>
        </a:spcBef>
        <a:spcAft>
          <a:spcPts val="398"/>
        </a:spcAft>
        <a:buSzPct val="90000"/>
        <a:buFont typeface="Arial" pitchFamily="34" charset="0"/>
        <a:buChar char="•"/>
        <a:defRPr lang="en-US" sz="1195" b="0" i="0" kern="1200" dirty="0">
          <a:solidFill>
            <a:schemeClr val="tx1"/>
          </a:solidFill>
          <a:latin typeface="Segoe Alt Regular" charset="0"/>
          <a:ea typeface="+mn-ea"/>
          <a:cs typeface="+mn-cs"/>
        </a:defRPr>
      </a:lvl5pPr>
      <a:lvl6pPr marL="2503687" indent="-227608" algn="l" defTabSz="910431" rtl="0" eaLnBrk="1" latinLnBrk="0" hangingPunct="1">
        <a:spcBef>
          <a:spcPct val="20000"/>
        </a:spcBef>
        <a:buFont typeface="Arial" pitchFamily="34" charset="0"/>
        <a:buChar char="•"/>
        <a:defRPr sz="1991" kern="1200">
          <a:solidFill>
            <a:schemeClr val="tx1"/>
          </a:solidFill>
          <a:latin typeface="+mn-lt"/>
          <a:ea typeface="+mn-ea"/>
          <a:cs typeface="+mn-cs"/>
        </a:defRPr>
      </a:lvl6pPr>
      <a:lvl7pPr marL="2958903" indent="-227608" algn="l" defTabSz="910431" rtl="0" eaLnBrk="1" latinLnBrk="0" hangingPunct="1">
        <a:spcBef>
          <a:spcPct val="20000"/>
        </a:spcBef>
        <a:buFont typeface="Arial" pitchFamily="34" charset="0"/>
        <a:buChar char="•"/>
        <a:defRPr sz="1991" kern="1200">
          <a:solidFill>
            <a:schemeClr val="tx1"/>
          </a:solidFill>
          <a:latin typeface="+mn-lt"/>
          <a:ea typeface="+mn-ea"/>
          <a:cs typeface="+mn-cs"/>
        </a:defRPr>
      </a:lvl7pPr>
      <a:lvl8pPr marL="3414119" indent="-227608" algn="l" defTabSz="910431" rtl="0" eaLnBrk="1" latinLnBrk="0" hangingPunct="1">
        <a:spcBef>
          <a:spcPct val="20000"/>
        </a:spcBef>
        <a:buFont typeface="Arial" pitchFamily="34" charset="0"/>
        <a:buChar char="•"/>
        <a:defRPr sz="1991" kern="1200">
          <a:solidFill>
            <a:schemeClr val="tx1"/>
          </a:solidFill>
          <a:latin typeface="+mn-lt"/>
          <a:ea typeface="+mn-ea"/>
          <a:cs typeface="+mn-cs"/>
        </a:defRPr>
      </a:lvl8pPr>
      <a:lvl9pPr marL="3869335" indent="-227608" algn="l" defTabSz="910431" rtl="0" eaLnBrk="1" latinLnBrk="0" hangingPunct="1">
        <a:spcBef>
          <a:spcPct val="20000"/>
        </a:spcBef>
        <a:buFont typeface="Arial" pitchFamily="34" charset="0"/>
        <a:buChar char="•"/>
        <a:defRPr sz="1991" kern="1200">
          <a:solidFill>
            <a:schemeClr val="tx1"/>
          </a:solidFill>
          <a:latin typeface="+mn-lt"/>
          <a:ea typeface="+mn-ea"/>
          <a:cs typeface="+mn-cs"/>
        </a:defRPr>
      </a:lvl9pPr>
    </p:bodyStyle>
    <p:otherStyle>
      <a:defPPr>
        <a:defRPr lang="en-US"/>
      </a:defPPr>
      <a:lvl1pPr marL="0" algn="l" defTabSz="910431" rtl="0" eaLnBrk="1" latinLnBrk="0" hangingPunct="1">
        <a:defRPr sz="1792" kern="1200">
          <a:solidFill>
            <a:schemeClr val="tx1"/>
          </a:solidFill>
          <a:latin typeface="+mn-lt"/>
          <a:ea typeface="+mn-ea"/>
          <a:cs typeface="+mn-cs"/>
        </a:defRPr>
      </a:lvl1pPr>
      <a:lvl2pPr marL="455216" algn="l" defTabSz="910431" rtl="0" eaLnBrk="1" latinLnBrk="0" hangingPunct="1">
        <a:defRPr sz="1792" kern="1200">
          <a:solidFill>
            <a:schemeClr val="tx1"/>
          </a:solidFill>
          <a:latin typeface="+mn-lt"/>
          <a:ea typeface="+mn-ea"/>
          <a:cs typeface="+mn-cs"/>
        </a:defRPr>
      </a:lvl2pPr>
      <a:lvl3pPr marL="910431" algn="l" defTabSz="910431" rtl="0" eaLnBrk="1" latinLnBrk="0" hangingPunct="1">
        <a:defRPr sz="1792" kern="1200">
          <a:solidFill>
            <a:schemeClr val="tx1"/>
          </a:solidFill>
          <a:latin typeface="+mn-lt"/>
          <a:ea typeface="+mn-ea"/>
          <a:cs typeface="+mn-cs"/>
        </a:defRPr>
      </a:lvl3pPr>
      <a:lvl4pPr marL="1365647" algn="l" defTabSz="910431" rtl="0" eaLnBrk="1" latinLnBrk="0" hangingPunct="1">
        <a:defRPr sz="1792" kern="1200">
          <a:solidFill>
            <a:schemeClr val="tx1"/>
          </a:solidFill>
          <a:latin typeface="+mn-lt"/>
          <a:ea typeface="+mn-ea"/>
          <a:cs typeface="+mn-cs"/>
        </a:defRPr>
      </a:lvl4pPr>
      <a:lvl5pPr marL="1820863" algn="l" defTabSz="910431" rtl="0" eaLnBrk="1" latinLnBrk="0" hangingPunct="1">
        <a:defRPr sz="1792" kern="1200">
          <a:solidFill>
            <a:schemeClr val="tx1"/>
          </a:solidFill>
          <a:latin typeface="+mn-lt"/>
          <a:ea typeface="+mn-ea"/>
          <a:cs typeface="+mn-cs"/>
        </a:defRPr>
      </a:lvl5pPr>
      <a:lvl6pPr marL="2276080" algn="l" defTabSz="910431" rtl="0" eaLnBrk="1" latinLnBrk="0" hangingPunct="1">
        <a:defRPr sz="1792" kern="1200">
          <a:solidFill>
            <a:schemeClr val="tx1"/>
          </a:solidFill>
          <a:latin typeface="+mn-lt"/>
          <a:ea typeface="+mn-ea"/>
          <a:cs typeface="+mn-cs"/>
        </a:defRPr>
      </a:lvl6pPr>
      <a:lvl7pPr marL="2731295" algn="l" defTabSz="910431" rtl="0" eaLnBrk="1" latinLnBrk="0" hangingPunct="1">
        <a:defRPr sz="1792" kern="1200">
          <a:solidFill>
            <a:schemeClr val="tx1"/>
          </a:solidFill>
          <a:latin typeface="+mn-lt"/>
          <a:ea typeface="+mn-ea"/>
          <a:cs typeface="+mn-cs"/>
        </a:defRPr>
      </a:lvl7pPr>
      <a:lvl8pPr marL="3186511" algn="l" defTabSz="910431" rtl="0" eaLnBrk="1" latinLnBrk="0" hangingPunct="1">
        <a:defRPr sz="1792" kern="1200">
          <a:solidFill>
            <a:schemeClr val="tx1"/>
          </a:solidFill>
          <a:latin typeface="+mn-lt"/>
          <a:ea typeface="+mn-ea"/>
          <a:cs typeface="+mn-cs"/>
        </a:defRPr>
      </a:lvl8pPr>
      <a:lvl9pPr marL="3641727" algn="l" defTabSz="910431" rtl="0" eaLnBrk="1" latinLnBrk="0" hangingPunct="1">
        <a:defRPr sz="179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extLst/>
          </p:nvPr>
        </p:nvGraphicFramePr>
        <p:xfrm>
          <a:off x="1583" y="1621"/>
          <a:ext cx="1580" cy="1619"/>
        </p:xfrm>
        <a:graphic>
          <a:graphicData uri="http://schemas.openxmlformats.org/presentationml/2006/ole">
            <mc:AlternateContent xmlns:mc="http://schemas.openxmlformats.org/markup-compatibility/2006">
              <mc:Choice xmlns:v="urn:schemas-microsoft-com:vml" Requires="v">
                <p:oleObj spid="_x0000_s2071" name="think-cell Slide" r:id="rId20" imgW="493" imgH="493" progId="TCLayout.ActiveDocument.1">
                  <p:embed/>
                </p:oleObj>
              </mc:Choice>
              <mc:Fallback>
                <p:oleObj name="think-cell Slide" r:id="rId20" imgW="493" imgH="493" progId="TCLayout.ActiveDocument.1">
                  <p:embed/>
                  <p:pic>
                    <p:nvPicPr>
                      <p:cNvPr id="3" name="Object 2" hidden="1"/>
                      <p:cNvPicPr/>
                      <p:nvPr/>
                    </p:nvPicPr>
                    <p:blipFill>
                      <a:blip r:embed="rId21"/>
                      <a:stretch>
                        <a:fillRect/>
                      </a:stretch>
                    </p:blipFill>
                    <p:spPr>
                      <a:xfrm>
                        <a:off x="1583" y="1621"/>
                        <a:ext cx="1580" cy="1619"/>
                      </a:xfrm>
                      <a:prstGeom prst="rect">
                        <a:avLst/>
                      </a:prstGeom>
                    </p:spPr>
                  </p:pic>
                </p:oleObj>
              </mc:Fallback>
            </mc:AlternateContent>
          </a:graphicData>
        </a:graphic>
      </p:graphicFrame>
      <p:sp>
        <p:nvSpPr>
          <p:cNvPr id="2" name="Title Placeholder 1"/>
          <p:cNvSpPr>
            <a:spLocks noGrp="1"/>
          </p:cNvSpPr>
          <p:nvPr>
            <p:ph type="title"/>
          </p:nvPr>
        </p:nvSpPr>
        <p:spPr>
          <a:xfrm>
            <a:off x="305065" y="233153"/>
            <a:ext cx="11831089" cy="508524"/>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305064" y="1106229"/>
            <a:ext cx="11831089" cy="503379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4"/>
          <p:cNvSpPr>
            <a:spLocks noGrp="1"/>
          </p:cNvSpPr>
          <p:nvPr>
            <p:ph type="sldNum" sz="quarter" idx="4"/>
          </p:nvPr>
        </p:nvSpPr>
        <p:spPr>
          <a:xfrm>
            <a:off x="10701920" y="6439672"/>
            <a:ext cx="1429608" cy="372394"/>
          </a:xfrm>
          <a:prstGeom prst="rect">
            <a:avLst/>
          </a:prstGeom>
        </p:spPr>
        <p:txBody>
          <a:bodyPr/>
          <a:lstStyle>
            <a:lvl1pPr algn="r">
              <a:defRPr sz="1836" b="1" i="0">
                <a:solidFill>
                  <a:srgbClr val="595958"/>
                </a:solidFill>
                <a:latin typeface="Segoe UI" panose="020B0502040204020203" pitchFamily="34" charset="0"/>
                <a:ea typeface="Segoe UI" panose="020B0502040204020203" pitchFamily="34" charset="0"/>
                <a:cs typeface="Segoe UI" panose="020B0502040204020203" pitchFamily="34" charset="0"/>
              </a:defRPr>
            </a:lvl1pPr>
          </a:lstStyle>
          <a:p>
            <a:fld id="{187D0CF8-CE0C-0749-96A9-3DA8AD1B5E14}" type="slidenum">
              <a:rPr lang="en-US" smtClean="0"/>
              <a:pPr/>
              <a:t>‹#›</a:t>
            </a:fld>
            <a:r>
              <a:rPr lang="en-US" dirty="0"/>
              <a:t>/</a:t>
            </a:r>
          </a:p>
        </p:txBody>
      </p:sp>
      <p:pic>
        <p:nvPicPr>
          <p:cNvPr id="5" name="Picture 4"/>
          <p:cNvPicPr>
            <a:picLocks noChangeAspect="1"/>
          </p:cNvPicPr>
          <p:nvPr userDrawn="1"/>
        </p:nvPicPr>
        <p:blipFill rotWithShape="1">
          <a:blip r:embed="rId22" cstate="email">
            <a:extLst>
              <a:ext uri="{28A0092B-C50C-407E-A947-70E740481C1C}">
                <a14:useLocalDpi xmlns:a14="http://schemas.microsoft.com/office/drawing/2010/main"/>
              </a:ext>
            </a:extLst>
          </a:blip>
          <a:srcRect l="14794" t="17430" r="14418" b="12433"/>
          <a:stretch/>
        </p:blipFill>
        <p:spPr>
          <a:xfrm>
            <a:off x="305063" y="6352675"/>
            <a:ext cx="728359" cy="537618"/>
          </a:xfrm>
          <a:prstGeom prst="rect">
            <a:avLst/>
          </a:prstGeom>
        </p:spPr>
      </p:pic>
      <p:sp>
        <p:nvSpPr>
          <p:cNvPr id="8" name="Rectangle 7"/>
          <p:cNvSpPr/>
          <p:nvPr userDrawn="1"/>
        </p:nvSpPr>
        <p:spPr>
          <a:xfrm>
            <a:off x="4332865" y="6610754"/>
            <a:ext cx="1705327" cy="286306"/>
          </a:xfrm>
          <a:prstGeom prst="rect">
            <a:avLst/>
          </a:prstGeom>
        </p:spPr>
        <p:txBody>
          <a:bodyPr wrap="none">
            <a:spAutoFit/>
          </a:bodyPr>
          <a:lstStyle/>
          <a:p>
            <a:r>
              <a:rPr lang="en-US" sz="1224" dirty="0">
                <a:solidFill>
                  <a:schemeClr val="bg2"/>
                </a:solidFill>
                <a:latin typeface="+mn-lt"/>
                <a:cs typeface="Arial"/>
              </a:rPr>
              <a:t>© SoftwareONE 2018</a:t>
            </a:r>
          </a:p>
        </p:txBody>
      </p:sp>
    </p:spTree>
    <p:extLst>
      <p:ext uri="{BB962C8B-B14F-4D97-AF65-F5344CB8AC3E}">
        <p14:creationId xmlns:p14="http://schemas.microsoft.com/office/powerpoint/2010/main" val="288926971"/>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Lst>
  <p:transition>
    <p:fade/>
  </p:transition>
  <p:hf hdr="0" ftr="0" dt="0"/>
  <p:txStyles>
    <p:titleStyle>
      <a:lvl1pPr algn="l" defTabSz="932559" rtl="0" eaLnBrk="1" latinLnBrk="0" hangingPunct="1">
        <a:lnSpc>
          <a:spcPct val="90000"/>
        </a:lnSpc>
        <a:spcBef>
          <a:spcPct val="0"/>
        </a:spcBef>
        <a:buNone/>
        <a:defRPr lang="en-US" sz="3672" b="0" kern="1200" cap="none" spc="-102" baseline="0" dirty="0" smtClean="0">
          <a:ln w="3175">
            <a:noFill/>
          </a:ln>
          <a:solidFill>
            <a:schemeClr val="tx2"/>
          </a:solidFill>
          <a:effectLst/>
          <a:latin typeface="Segoe UI" panose="020B0502040204020203" pitchFamily="34" charset="0"/>
          <a:ea typeface="+mn-ea"/>
          <a:cs typeface="Segoe UI" panose="020B0502040204020203" pitchFamily="34" charset="0"/>
        </a:defRPr>
      </a:lvl1pPr>
    </p:titleStyle>
    <p:bodyStyle>
      <a:lvl1pPr marL="276865" indent="-276865" algn="l" defTabSz="932559" rtl="0" eaLnBrk="1" latinLnBrk="0" hangingPunct="1">
        <a:lnSpc>
          <a:spcPct val="90000"/>
        </a:lnSpc>
        <a:spcBef>
          <a:spcPts val="0"/>
        </a:spcBef>
        <a:spcAft>
          <a:spcPts val="408"/>
        </a:spcAft>
        <a:buSzPct val="100000"/>
        <a:buFontTx/>
        <a:buBlip>
          <a:blip r:embed="rId23"/>
        </a:buBlip>
        <a:defRPr lang="en-US" sz="1836" kern="1200" dirty="0" smtClean="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dirty="0" smtClean="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dirty="0" smtClean="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dirty="0" smtClean="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dirty="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5.xml"/><Relationship Id="rId1" Type="http://schemas.openxmlformats.org/officeDocument/2006/relationships/themeOverride" Target="../theme/themeOverride1.xml"/><Relationship Id="rId5" Type="http://schemas.openxmlformats.org/officeDocument/2006/relationships/image" Target="../media/image35.png"/><Relationship Id="rId4" Type="http://schemas.openxmlformats.org/officeDocument/2006/relationships/image" Target="../media/image34.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themeOverride" Target="../theme/themeOverride6.xml"/><Relationship Id="rId5" Type="http://schemas.openxmlformats.org/officeDocument/2006/relationships/image" Target="../media/image35.png"/><Relationship Id="rId4" Type="http://schemas.openxmlformats.org/officeDocument/2006/relationships/image" Target="../media/image34.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hemeOverride" Target="../theme/themeOverride7.xml"/><Relationship Id="rId5" Type="http://schemas.openxmlformats.org/officeDocument/2006/relationships/image" Target="../media/image35.png"/><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hemeOverride" Target="../theme/themeOverride8.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themeOverride" Target="../theme/themeOverride9.xml"/><Relationship Id="rId5" Type="http://schemas.openxmlformats.org/officeDocument/2006/relationships/image" Target="../media/image35.png"/><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themeOverride" Target="../theme/themeOverride10.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3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themeOverride" Target="../theme/themeOverride11.xml"/><Relationship Id="rId5" Type="http://schemas.openxmlformats.org/officeDocument/2006/relationships/image" Target="../media/image35.png"/><Relationship Id="rId4"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hemeOverride" Target="../theme/themeOverride1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themeOverride" Target="../theme/themeOverride13.xml"/><Relationship Id="rId5" Type="http://schemas.openxmlformats.org/officeDocument/2006/relationships/image" Target="../media/image35.png"/><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themeOverride" Target="../theme/themeOverride14.xml"/><Relationship Id="rId5" Type="http://schemas.openxmlformats.org/officeDocument/2006/relationships/image" Target="../media/image35.png"/><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6.xml"/><Relationship Id="rId1" Type="http://schemas.openxmlformats.org/officeDocument/2006/relationships/themeOverride" Target="../theme/themeOverride15.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6.xml"/><Relationship Id="rId1" Type="http://schemas.openxmlformats.org/officeDocument/2006/relationships/themeOverride" Target="../theme/themeOverride16.xml"/><Relationship Id="rId5" Type="http://schemas.openxmlformats.org/officeDocument/2006/relationships/image" Target="../media/image35.png"/><Relationship Id="rId4"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6.xml"/><Relationship Id="rId1" Type="http://schemas.openxmlformats.org/officeDocument/2006/relationships/themeOverride" Target="../theme/themeOverride17.xml"/><Relationship Id="rId5" Type="http://schemas.openxmlformats.org/officeDocument/2006/relationships/image" Target="../media/image35.png"/><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6.xml"/><Relationship Id="rId1" Type="http://schemas.openxmlformats.org/officeDocument/2006/relationships/themeOverride" Target="../theme/themeOverride18.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hemeOverride" Target="../theme/themeOverride19.xml"/><Relationship Id="rId5" Type="http://schemas.openxmlformats.org/officeDocument/2006/relationships/image" Target="../media/image35.png"/><Relationship Id="rId4" Type="http://schemas.openxmlformats.org/officeDocument/2006/relationships/image" Target="../media/image34.emf"/></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hemeOverride" Target="../theme/themeOverride2.xml"/><Relationship Id="rId5" Type="http://schemas.openxmlformats.org/officeDocument/2006/relationships/image" Target="../media/image35.png"/><Relationship Id="rId4" Type="http://schemas.openxmlformats.org/officeDocument/2006/relationships/image" Target="../media/image3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5.xml"/><Relationship Id="rId1" Type="http://schemas.openxmlformats.org/officeDocument/2006/relationships/themeOverride" Target="../theme/themeOverride20.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themeOverride" Target="../theme/themeOverride21.xml"/><Relationship Id="rId5" Type="http://schemas.openxmlformats.org/officeDocument/2006/relationships/image" Target="../media/image35.png"/><Relationship Id="rId4" Type="http://schemas.openxmlformats.org/officeDocument/2006/relationships/image" Target="../media/image34.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hemeOverride" Target="../theme/themeOverride2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themeOverride" Target="../theme/themeOverride23.xml"/><Relationship Id="rId5" Type="http://schemas.openxmlformats.org/officeDocument/2006/relationships/image" Target="../media/image35.png"/><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hemeOverride" Target="../theme/themeOverride24.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6.xml"/><Relationship Id="rId1" Type="http://schemas.openxmlformats.org/officeDocument/2006/relationships/themeOverride" Target="../theme/themeOverride25.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6.xml"/><Relationship Id="rId1" Type="http://schemas.openxmlformats.org/officeDocument/2006/relationships/themeOverride" Target="../theme/themeOverride26.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6.xml"/><Relationship Id="rId1" Type="http://schemas.openxmlformats.org/officeDocument/2006/relationships/themeOverride" Target="../theme/themeOverride27.xml"/><Relationship Id="rId5" Type="http://schemas.openxmlformats.org/officeDocument/2006/relationships/image" Target="../media/image35.png"/><Relationship Id="rId4" Type="http://schemas.openxmlformats.org/officeDocument/2006/relationships/image" Target="../media/image34.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hemeOverride" Target="../theme/themeOverride3.xml"/><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9.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9.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6.xml"/><Relationship Id="rId1" Type="http://schemas.openxmlformats.org/officeDocument/2006/relationships/themeOverride" Target="../theme/themeOverr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hemeOverride" Target="../theme/themeOverride4.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hemeOverride" Target="../theme/themeOverride5.xml"/><Relationship Id="rId5" Type="http://schemas.openxmlformats.org/officeDocument/2006/relationships/image" Target="../media/image35.png"/><Relationship Id="rId4" Type="http://schemas.openxmlformats.org/officeDocument/2006/relationships/image" Target="../media/image34.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1942799"/>
            <a:ext cx="7497998" cy="2011664"/>
          </a:xfrm>
        </p:spPr>
        <p:txBody>
          <a:bodyPr/>
          <a:lstStyle/>
          <a:p>
            <a:r>
              <a:rPr lang="en-US" sz="6000" b="1" dirty="0"/>
              <a:t>Azure ISV: </a:t>
            </a:r>
            <a:r>
              <a:rPr lang="en-US" dirty="0"/>
              <a:t>Application Migration </a:t>
            </a:r>
            <a:r>
              <a:rPr lang="en-US" dirty="0" smtClean="0"/>
              <a:t>(PaaS</a:t>
            </a:r>
            <a:r>
              <a:rPr lang="en-US" dirty="0"/>
              <a:t>) </a:t>
            </a:r>
            <a:r>
              <a:rPr lang="en-US" dirty="0" smtClean="0"/>
              <a:t>Hack</a:t>
            </a:r>
            <a:endParaRPr lang="en-US" dirty="0"/>
          </a:p>
        </p:txBody>
      </p:sp>
      <p:pic>
        <p:nvPicPr>
          <p:cNvPr id="173" name="Picture 172"/>
          <p:cNvPicPr>
            <a:picLocks noChangeAspect="1"/>
          </p:cNvPicPr>
          <p:nvPr/>
        </p:nvPicPr>
        <p:blipFill rotWithShape="1">
          <a:blip r:embed="rId4"/>
          <a:srcRect l="24231" r="22757"/>
          <a:stretch/>
        </p:blipFill>
        <p:spPr>
          <a:xfrm>
            <a:off x="5989170" y="4969690"/>
            <a:ext cx="1966408" cy="200225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7656" y="6108987"/>
            <a:ext cx="2674752" cy="497201"/>
          </a:xfrm>
          <a:prstGeom prst="rect">
            <a:avLst/>
          </a:prstGeom>
        </p:spPr>
      </p:pic>
    </p:spTree>
    <p:extLst>
      <p:ext uri="{BB962C8B-B14F-4D97-AF65-F5344CB8AC3E}">
        <p14:creationId xmlns:p14="http://schemas.microsoft.com/office/powerpoint/2010/main" val="401032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109311" y="292511"/>
            <a:ext cx="3200365" cy="2565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371425" y="4486517"/>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5" name="Rectangle 4"/>
          <p:cNvSpPr/>
          <p:nvPr/>
        </p:nvSpPr>
        <p:spPr bwMode="auto">
          <a:xfrm>
            <a:off x="366141" y="4080727"/>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6" name="Rectangle 5"/>
          <p:cNvSpPr/>
          <p:nvPr/>
        </p:nvSpPr>
        <p:spPr bwMode="auto">
          <a:xfrm>
            <a:off x="371425" y="3674934"/>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7" name="Rectangle 6"/>
          <p:cNvSpPr/>
          <p:nvPr/>
        </p:nvSpPr>
        <p:spPr bwMode="auto">
          <a:xfrm>
            <a:off x="371425" y="3266004"/>
            <a:ext cx="2436712" cy="3779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8" name="Rectangle 7"/>
          <p:cNvSpPr/>
          <p:nvPr/>
        </p:nvSpPr>
        <p:spPr bwMode="auto">
          <a:xfrm>
            <a:off x="371425" y="2858007"/>
            <a:ext cx="2436712" cy="37696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11" name="Rectangle 10"/>
          <p:cNvSpPr/>
          <p:nvPr/>
        </p:nvSpPr>
        <p:spPr bwMode="auto">
          <a:xfrm>
            <a:off x="3452932" y="1572155"/>
            <a:ext cx="2436712" cy="3796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12" name="Rectangle 11"/>
          <p:cNvSpPr/>
          <p:nvPr/>
        </p:nvSpPr>
        <p:spPr bwMode="auto">
          <a:xfrm>
            <a:off x="3452932" y="1159466"/>
            <a:ext cx="2436712" cy="3816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43" name="TextBox 42"/>
          <p:cNvSpPr txBox="1"/>
          <p:nvPr/>
        </p:nvSpPr>
        <p:spPr>
          <a:xfrm>
            <a:off x="194826" y="293659"/>
            <a:ext cx="2823046" cy="10433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latin typeface="+mj-l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BYODC</a:t>
            </a:r>
          </a:p>
        </p:txBody>
      </p:sp>
      <p:sp>
        <p:nvSpPr>
          <p:cNvPr id="44" name="TextBox 43"/>
          <p:cNvSpPr txBox="1"/>
          <p:nvPr/>
        </p:nvSpPr>
        <p:spPr>
          <a:xfrm>
            <a:off x="3109312" y="292512"/>
            <a:ext cx="3200364"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GB" sz="5400" dirty="0">
                <a:solidFill>
                  <a:srgbClr val="FFFFFF"/>
                </a:solidFill>
                <a:latin typeface="Segoe UI Light"/>
              </a:rPr>
              <a:t>P</a:t>
            </a:r>
            <a:r>
              <a:rPr kumimoji="0" lang="en-GB" sz="5400" b="0" i="0" u="none" strike="noStrike" kern="1200" cap="none" spc="0" normalizeH="0" baseline="0" noProof="0" dirty="0" err="1" smtClean="0">
                <a:ln>
                  <a:noFill/>
                </a:ln>
                <a:solidFill>
                  <a:srgbClr val="FFFFFF"/>
                </a:solidFill>
                <a:effectLst/>
                <a:uLnTx/>
                <a:uFillTx/>
                <a:latin typeface="Segoe UI Light"/>
                <a:ea typeface="+mn-ea"/>
                <a:cs typeface="+mn-cs"/>
              </a:rPr>
              <a:t>aaS</a:t>
            </a:r>
            <a:endParaRPr kumimoji="0" lang="en-GB" sz="5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7" name="Right Arrow 46"/>
          <p:cNvSpPr/>
          <p:nvPr/>
        </p:nvSpPr>
        <p:spPr bwMode="auto">
          <a:xfrm>
            <a:off x="366142" y="5046139"/>
            <a:ext cx="5941206" cy="935435"/>
          </a:xfrm>
          <a:prstGeom prst="rightArrow">
            <a:avLst>
              <a:gd name="adj1" fmla="val 50000"/>
              <a:gd name="adj2" fmla="val 566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Spin up Agility + Operational Efficiency</a:t>
            </a:r>
          </a:p>
        </p:txBody>
      </p:sp>
      <p:sp>
        <p:nvSpPr>
          <p:cNvPr id="48" name="Left Arrow 47"/>
          <p:cNvSpPr/>
          <p:nvPr/>
        </p:nvSpPr>
        <p:spPr bwMode="auto">
          <a:xfrm>
            <a:off x="366141" y="5793851"/>
            <a:ext cx="5943534" cy="915939"/>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Legacy Support + Flexibility</a:t>
            </a:r>
          </a:p>
        </p:txBody>
      </p:sp>
      <p:grpSp>
        <p:nvGrpSpPr>
          <p:cNvPr id="152" name="Group 4"/>
          <p:cNvGrpSpPr>
            <a:grpSpLocks noChangeAspect="1"/>
          </p:cNvGrpSpPr>
          <p:nvPr/>
        </p:nvGrpSpPr>
        <p:grpSpPr bwMode="auto">
          <a:xfrm>
            <a:off x="4095860" y="845531"/>
            <a:ext cx="4042596" cy="2180718"/>
            <a:chOff x="6184" y="72"/>
            <a:chExt cx="2054" cy="1108"/>
          </a:xfrm>
        </p:grpSpPr>
        <p:sp>
          <p:nvSpPr>
            <p:cNvPr id="153" name="AutoShape 3"/>
            <p:cNvSpPr>
              <a:spLocks noChangeAspect="1" noChangeArrowheads="1" noTextEdit="1"/>
            </p:cNvSpPr>
            <p:nvPr/>
          </p:nvSpPr>
          <p:spPr bwMode="auto">
            <a:xfrm>
              <a:off x="6682" y="72"/>
              <a:ext cx="1089"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6"/>
            <p:cNvSpPr>
              <a:spLocks noChangeArrowheads="1"/>
            </p:cNvSpPr>
            <p:nvPr/>
          </p:nvSpPr>
          <p:spPr bwMode="auto">
            <a:xfrm>
              <a:off x="6184" y="72"/>
              <a:ext cx="2054"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8"/>
            <p:cNvSpPr>
              <a:spLocks noChangeArrowheads="1"/>
            </p:cNvSpPr>
            <p:nvPr/>
          </p:nvSpPr>
          <p:spPr bwMode="auto">
            <a:xfrm>
              <a:off x="6441" y="72"/>
              <a:ext cx="1541"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
            <p:cNvSpPr>
              <a:spLocks/>
            </p:cNvSpPr>
            <p:nvPr/>
          </p:nvSpPr>
          <p:spPr bwMode="auto">
            <a:xfrm>
              <a:off x="6693" y="837"/>
              <a:ext cx="225" cy="28"/>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10"/>
            <p:cNvSpPr>
              <a:spLocks/>
            </p:cNvSpPr>
            <p:nvPr/>
          </p:nvSpPr>
          <p:spPr bwMode="auto">
            <a:xfrm>
              <a:off x="7438" y="370"/>
              <a:ext cx="244" cy="12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11"/>
            <p:cNvSpPr>
              <a:spLocks/>
            </p:cNvSpPr>
            <p:nvPr/>
          </p:nvSpPr>
          <p:spPr bwMode="auto">
            <a:xfrm>
              <a:off x="7217" y="836"/>
              <a:ext cx="524" cy="28"/>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12"/>
            <p:cNvSpPr>
              <a:spLocks/>
            </p:cNvSpPr>
            <p:nvPr/>
          </p:nvSpPr>
          <p:spPr bwMode="auto">
            <a:xfrm>
              <a:off x="6907" y="909"/>
              <a:ext cx="353" cy="36"/>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13"/>
            <p:cNvSpPr>
              <a:spLocks/>
            </p:cNvSpPr>
            <p:nvPr/>
          </p:nvSpPr>
          <p:spPr bwMode="auto">
            <a:xfrm>
              <a:off x="6837" y="648"/>
              <a:ext cx="12" cy="26"/>
            </a:xfrm>
            <a:custGeom>
              <a:avLst/>
              <a:gdLst>
                <a:gd name="T0" fmla="*/ 0 w 12"/>
                <a:gd name="T1" fmla="*/ 0 h 26"/>
                <a:gd name="T2" fmla="*/ 1 w 12"/>
                <a:gd name="T3" fmla="*/ 5 h 26"/>
                <a:gd name="T4" fmla="*/ 0 w 12"/>
                <a:gd name="T5" fmla="*/ 26 h 26"/>
                <a:gd name="T6" fmla="*/ 7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0" y="26"/>
                  </a:lnTo>
                  <a:lnTo>
                    <a:pt x="7"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4"/>
            <p:cNvSpPr>
              <a:spLocks/>
            </p:cNvSpPr>
            <p:nvPr/>
          </p:nvSpPr>
          <p:spPr bwMode="auto">
            <a:xfrm>
              <a:off x="6844" y="648"/>
              <a:ext cx="5" cy="26"/>
            </a:xfrm>
            <a:custGeom>
              <a:avLst/>
              <a:gdLst>
                <a:gd name="T0" fmla="*/ 3 w 5"/>
                <a:gd name="T1" fmla="*/ 0 h 26"/>
                <a:gd name="T2" fmla="*/ 3 w 5"/>
                <a:gd name="T3" fmla="*/ 5 h 26"/>
                <a:gd name="T4" fmla="*/ 0 w 5"/>
                <a:gd name="T5" fmla="*/ 26 h 26"/>
                <a:gd name="T6" fmla="*/ 5 w 5"/>
                <a:gd name="T7" fmla="*/ 5 h 26"/>
                <a:gd name="T8" fmla="*/ 5 w 5"/>
                <a:gd name="T9" fmla="*/ 0 h 26"/>
                <a:gd name="T10" fmla="*/ 3 w 5"/>
                <a:gd name="T11" fmla="*/ 0 h 26"/>
              </a:gdLst>
              <a:ahLst/>
              <a:cxnLst>
                <a:cxn ang="0">
                  <a:pos x="T0" y="T1"/>
                </a:cxn>
                <a:cxn ang="0">
                  <a:pos x="T2" y="T3"/>
                </a:cxn>
                <a:cxn ang="0">
                  <a:pos x="T4" y="T5"/>
                </a:cxn>
                <a:cxn ang="0">
                  <a:pos x="T6" y="T7"/>
                </a:cxn>
                <a:cxn ang="0">
                  <a:pos x="T8" y="T9"/>
                </a:cxn>
                <a:cxn ang="0">
                  <a:pos x="T10" y="T11"/>
                </a:cxn>
              </a:cxnLst>
              <a:rect l="0" t="0" r="r" b="b"/>
              <a:pathLst>
                <a:path w="5" h="26">
                  <a:moveTo>
                    <a:pt x="3" y="0"/>
                  </a:moveTo>
                  <a:lnTo>
                    <a:pt x="3" y="5"/>
                  </a:lnTo>
                  <a:lnTo>
                    <a:pt x="0" y="26"/>
                  </a:lnTo>
                  <a:lnTo>
                    <a:pt x="5" y="5"/>
                  </a:lnTo>
                  <a:lnTo>
                    <a:pt x="5" y="0"/>
                  </a:lnTo>
                  <a:lnTo>
                    <a:pt x="3"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15"/>
            <p:cNvSpPr>
              <a:spLocks/>
            </p:cNvSpPr>
            <p:nvPr/>
          </p:nvSpPr>
          <p:spPr bwMode="auto">
            <a:xfrm>
              <a:off x="6837" y="648"/>
              <a:ext cx="3" cy="26"/>
            </a:xfrm>
            <a:custGeom>
              <a:avLst/>
              <a:gdLst>
                <a:gd name="T0" fmla="*/ 0 w 3"/>
                <a:gd name="T1" fmla="*/ 0 h 26"/>
                <a:gd name="T2" fmla="*/ 1 w 3"/>
                <a:gd name="T3" fmla="*/ 5 h 26"/>
                <a:gd name="T4" fmla="*/ 0 w 3"/>
                <a:gd name="T5" fmla="*/ 26 h 26"/>
                <a:gd name="T6" fmla="*/ 3 w 3"/>
                <a:gd name="T7" fmla="*/ 5 h 26"/>
                <a:gd name="T8" fmla="*/ 2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0" y="26"/>
                  </a:lnTo>
                  <a:lnTo>
                    <a:pt x="3" y="5"/>
                  </a:lnTo>
                  <a:lnTo>
                    <a:pt x="2"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16"/>
            <p:cNvSpPr>
              <a:spLocks/>
            </p:cNvSpPr>
            <p:nvPr/>
          </p:nvSpPr>
          <p:spPr bwMode="auto">
            <a:xfrm>
              <a:off x="6838" y="668"/>
              <a:ext cx="11" cy="16"/>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7"/>
            <p:cNvSpPr>
              <a:spLocks/>
            </p:cNvSpPr>
            <p:nvPr/>
          </p:nvSpPr>
          <p:spPr bwMode="auto">
            <a:xfrm>
              <a:off x="6838" y="683"/>
              <a:ext cx="11" cy="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8"/>
            <p:cNvSpPr>
              <a:spLocks/>
            </p:cNvSpPr>
            <p:nvPr/>
          </p:nvSpPr>
          <p:spPr bwMode="auto">
            <a:xfrm>
              <a:off x="6845" y="676"/>
              <a:ext cx="4" cy="8"/>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19"/>
            <p:cNvSpPr>
              <a:spLocks/>
            </p:cNvSpPr>
            <p:nvPr/>
          </p:nvSpPr>
          <p:spPr bwMode="auto">
            <a:xfrm>
              <a:off x="6824" y="648"/>
              <a:ext cx="12" cy="26"/>
            </a:xfrm>
            <a:custGeom>
              <a:avLst/>
              <a:gdLst>
                <a:gd name="T0" fmla="*/ 0 w 12"/>
                <a:gd name="T1" fmla="*/ 0 h 26"/>
                <a:gd name="T2" fmla="*/ 1 w 12"/>
                <a:gd name="T3" fmla="*/ 5 h 26"/>
                <a:gd name="T4" fmla="*/ 1 w 12"/>
                <a:gd name="T5" fmla="*/ 26 h 26"/>
                <a:gd name="T6" fmla="*/ 8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1" y="26"/>
                  </a:lnTo>
                  <a:lnTo>
                    <a:pt x="8"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20"/>
            <p:cNvSpPr>
              <a:spLocks/>
            </p:cNvSpPr>
            <p:nvPr/>
          </p:nvSpPr>
          <p:spPr bwMode="auto">
            <a:xfrm>
              <a:off x="6832" y="648"/>
              <a:ext cx="4" cy="26"/>
            </a:xfrm>
            <a:custGeom>
              <a:avLst/>
              <a:gdLst>
                <a:gd name="T0" fmla="*/ 2 w 4"/>
                <a:gd name="T1" fmla="*/ 0 h 26"/>
                <a:gd name="T2" fmla="*/ 2 w 4"/>
                <a:gd name="T3" fmla="*/ 5 h 26"/>
                <a:gd name="T4" fmla="*/ 0 w 4"/>
                <a:gd name="T5" fmla="*/ 26 h 26"/>
                <a:gd name="T6" fmla="*/ 4 w 4"/>
                <a:gd name="T7" fmla="*/ 5 h 26"/>
                <a:gd name="T8" fmla="*/ 4 w 4"/>
                <a:gd name="T9" fmla="*/ 0 h 26"/>
                <a:gd name="T10" fmla="*/ 2 w 4"/>
                <a:gd name="T11" fmla="*/ 0 h 26"/>
              </a:gdLst>
              <a:ahLst/>
              <a:cxnLst>
                <a:cxn ang="0">
                  <a:pos x="T0" y="T1"/>
                </a:cxn>
                <a:cxn ang="0">
                  <a:pos x="T2" y="T3"/>
                </a:cxn>
                <a:cxn ang="0">
                  <a:pos x="T4" y="T5"/>
                </a:cxn>
                <a:cxn ang="0">
                  <a:pos x="T6" y="T7"/>
                </a:cxn>
                <a:cxn ang="0">
                  <a:pos x="T8" y="T9"/>
                </a:cxn>
                <a:cxn ang="0">
                  <a:pos x="T10" y="T11"/>
                </a:cxn>
              </a:cxnLst>
              <a:rect l="0" t="0" r="r" b="b"/>
              <a:pathLst>
                <a:path w="4" h="26">
                  <a:moveTo>
                    <a:pt x="2" y="0"/>
                  </a:moveTo>
                  <a:lnTo>
                    <a:pt x="2" y="5"/>
                  </a:lnTo>
                  <a:lnTo>
                    <a:pt x="0" y="26"/>
                  </a:lnTo>
                  <a:lnTo>
                    <a:pt x="4" y="5"/>
                  </a:lnTo>
                  <a:lnTo>
                    <a:pt x="4" y="0"/>
                  </a:lnTo>
                  <a:lnTo>
                    <a:pt x="2"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21"/>
            <p:cNvSpPr>
              <a:spLocks/>
            </p:cNvSpPr>
            <p:nvPr/>
          </p:nvSpPr>
          <p:spPr bwMode="auto">
            <a:xfrm>
              <a:off x="6824" y="648"/>
              <a:ext cx="3" cy="26"/>
            </a:xfrm>
            <a:custGeom>
              <a:avLst/>
              <a:gdLst>
                <a:gd name="T0" fmla="*/ 0 w 3"/>
                <a:gd name="T1" fmla="*/ 0 h 26"/>
                <a:gd name="T2" fmla="*/ 1 w 3"/>
                <a:gd name="T3" fmla="*/ 5 h 26"/>
                <a:gd name="T4" fmla="*/ 1 w 3"/>
                <a:gd name="T5" fmla="*/ 26 h 26"/>
                <a:gd name="T6" fmla="*/ 3 w 3"/>
                <a:gd name="T7" fmla="*/ 5 h 26"/>
                <a:gd name="T8" fmla="*/ 3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1" y="26"/>
                  </a:lnTo>
                  <a:lnTo>
                    <a:pt x="3" y="5"/>
                  </a:lnTo>
                  <a:lnTo>
                    <a:pt x="3"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22"/>
            <p:cNvSpPr>
              <a:spLocks/>
            </p:cNvSpPr>
            <p:nvPr/>
          </p:nvSpPr>
          <p:spPr bwMode="auto">
            <a:xfrm>
              <a:off x="6825" y="668"/>
              <a:ext cx="12" cy="16"/>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23"/>
            <p:cNvSpPr>
              <a:spLocks/>
            </p:cNvSpPr>
            <p:nvPr/>
          </p:nvSpPr>
          <p:spPr bwMode="auto">
            <a:xfrm>
              <a:off x="6825" y="683"/>
              <a:ext cx="11" cy="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24"/>
            <p:cNvSpPr>
              <a:spLocks/>
            </p:cNvSpPr>
            <p:nvPr/>
          </p:nvSpPr>
          <p:spPr bwMode="auto">
            <a:xfrm>
              <a:off x="6833" y="676"/>
              <a:ext cx="3" cy="8"/>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25"/>
            <p:cNvSpPr>
              <a:spLocks/>
            </p:cNvSpPr>
            <p:nvPr/>
          </p:nvSpPr>
          <p:spPr bwMode="auto">
            <a:xfrm>
              <a:off x="6844" y="587"/>
              <a:ext cx="4" cy="1"/>
            </a:xfrm>
            <a:custGeom>
              <a:avLst/>
              <a:gdLst>
                <a:gd name="T0" fmla="*/ 0 w 4"/>
                <a:gd name="T1" fmla="*/ 0 h 1"/>
                <a:gd name="T2" fmla="*/ 4 w 4"/>
                <a:gd name="T3" fmla="*/ 1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1"/>
                  </a:lnTo>
                  <a:lnTo>
                    <a:pt x="4"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26"/>
            <p:cNvSpPr>
              <a:spLocks/>
            </p:cNvSpPr>
            <p:nvPr/>
          </p:nvSpPr>
          <p:spPr bwMode="auto">
            <a:xfrm>
              <a:off x="6840" y="57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27"/>
            <p:cNvSpPr>
              <a:spLocks/>
            </p:cNvSpPr>
            <p:nvPr/>
          </p:nvSpPr>
          <p:spPr bwMode="auto">
            <a:xfrm>
              <a:off x="6834" y="577"/>
              <a:ext cx="17" cy="19"/>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8"/>
            <p:cNvSpPr>
              <a:spLocks/>
            </p:cNvSpPr>
            <p:nvPr/>
          </p:nvSpPr>
          <p:spPr bwMode="auto">
            <a:xfrm>
              <a:off x="6836" y="593"/>
              <a:ext cx="6" cy="1"/>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29"/>
            <p:cNvSpPr>
              <a:spLocks/>
            </p:cNvSpPr>
            <p:nvPr/>
          </p:nvSpPr>
          <p:spPr bwMode="auto">
            <a:xfrm>
              <a:off x="6846" y="588"/>
              <a:ext cx="2" cy="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30"/>
            <p:cNvSpPr>
              <a:spLocks/>
            </p:cNvSpPr>
            <p:nvPr/>
          </p:nvSpPr>
          <p:spPr bwMode="auto">
            <a:xfrm>
              <a:off x="6847" y="588"/>
              <a:ext cx="1" cy="1"/>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31"/>
            <p:cNvSpPr>
              <a:spLocks/>
            </p:cNvSpPr>
            <p:nvPr/>
          </p:nvSpPr>
          <p:spPr bwMode="auto">
            <a:xfrm>
              <a:off x="6846" y="581"/>
              <a:ext cx="1"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32"/>
            <p:cNvSpPr>
              <a:spLocks/>
            </p:cNvSpPr>
            <p:nvPr/>
          </p:nvSpPr>
          <p:spPr bwMode="auto">
            <a:xfrm>
              <a:off x="6831" y="593"/>
              <a:ext cx="13" cy="7"/>
            </a:xfrm>
            <a:custGeom>
              <a:avLst/>
              <a:gdLst>
                <a:gd name="T0" fmla="*/ 0 w 13"/>
                <a:gd name="T1" fmla="*/ 4 h 7"/>
                <a:gd name="T2" fmla="*/ 2 w 13"/>
                <a:gd name="T3" fmla="*/ 0 h 7"/>
                <a:gd name="T4" fmla="*/ 13 w 13"/>
                <a:gd name="T5" fmla="*/ 2 h 7"/>
                <a:gd name="T6" fmla="*/ 13 w 13"/>
                <a:gd name="T7" fmla="*/ 7 h 7"/>
                <a:gd name="T8" fmla="*/ 0 w 13"/>
                <a:gd name="T9" fmla="*/ 4 h 7"/>
              </a:gdLst>
              <a:ahLst/>
              <a:cxnLst>
                <a:cxn ang="0">
                  <a:pos x="T0" y="T1"/>
                </a:cxn>
                <a:cxn ang="0">
                  <a:pos x="T2" y="T3"/>
                </a:cxn>
                <a:cxn ang="0">
                  <a:pos x="T4" y="T5"/>
                </a:cxn>
                <a:cxn ang="0">
                  <a:pos x="T6" y="T7"/>
                </a:cxn>
                <a:cxn ang="0">
                  <a:pos x="T8" y="T9"/>
                </a:cxn>
              </a:cxnLst>
              <a:rect l="0" t="0" r="r" b="b"/>
              <a:pathLst>
                <a:path w="13" h="7">
                  <a:moveTo>
                    <a:pt x="0" y="4"/>
                  </a:moveTo>
                  <a:lnTo>
                    <a:pt x="2" y="0"/>
                  </a:lnTo>
                  <a:lnTo>
                    <a:pt x="13" y="2"/>
                  </a:lnTo>
                  <a:lnTo>
                    <a:pt x="13" y="7"/>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33"/>
            <p:cNvSpPr>
              <a:spLocks/>
            </p:cNvSpPr>
            <p:nvPr/>
          </p:nvSpPr>
          <p:spPr bwMode="auto">
            <a:xfrm>
              <a:off x="6818" y="594"/>
              <a:ext cx="36" cy="56"/>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34"/>
            <p:cNvSpPr>
              <a:spLocks/>
            </p:cNvSpPr>
            <p:nvPr/>
          </p:nvSpPr>
          <p:spPr bwMode="auto">
            <a:xfrm>
              <a:off x="6818" y="596"/>
              <a:ext cx="24" cy="53"/>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35"/>
            <p:cNvSpPr>
              <a:spLocks/>
            </p:cNvSpPr>
            <p:nvPr/>
          </p:nvSpPr>
          <p:spPr bwMode="auto">
            <a:xfrm>
              <a:off x="6830" y="619"/>
              <a:ext cx="31" cy="19"/>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36"/>
            <p:cNvSpPr>
              <a:spLocks/>
            </p:cNvSpPr>
            <p:nvPr/>
          </p:nvSpPr>
          <p:spPr bwMode="auto">
            <a:xfrm>
              <a:off x="6854" y="635"/>
              <a:ext cx="7" cy="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37"/>
            <p:cNvSpPr>
              <a:spLocks/>
            </p:cNvSpPr>
            <p:nvPr/>
          </p:nvSpPr>
          <p:spPr bwMode="auto">
            <a:xfrm>
              <a:off x="6855" y="633"/>
              <a:ext cx="5" cy="2"/>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38"/>
            <p:cNvSpPr>
              <a:spLocks/>
            </p:cNvSpPr>
            <p:nvPr/>
          </p:nvSpPr>
          <p:spPr bwMode="auto">
            <a:xfrm>
              <a:off x="6831" y="601"/>
              <a:ext cx="28" cy="39"/>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39"/>
            <p:cNvSpPr>
              <a:spLocks/>
            </p:cNvSpPr>
            <p:nvPr/>
          </p:nvSpPr>
          <p:spPr bwMode="auto">
            <a:xfrm>
              <a:off x="6831" y="602"/>
              <a:ext cx="25" cy="38"/>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40"/>
            <p:cNvSpPr>
              <a:spLocks/>
            </p:cNvSpPr>
            <p:nvPr/>
          </p:nvSpPr>
          <p:spPr bwMode="auto">
            <a:xfrm>
              <a:off x="6823" y="567"/>
              <a:ext cx="26" cy="24"/>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41"/>
            <p:cNvSpPr>
              <a:spLocks/>
            </p:cNvSpPr>
            <p:nvPr/>
          </p:nvSpPr>
          <p:spPr bwMode="auto">
            <a:xfrm>
              <a:off x="6820" y="563"/>
              <a:ext cx="29" cy="2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42"/>
            <p:cNvSpPr>
              <a:spLocks/>
            </p:cNvSpPr>
            <p:nvPr/>
          </p:nvSpPr>
          <p:spPr bwMode="auto">
            <a:xfrm>
              <a:off x="6829" y="563"/>
              <a:ext cx="20" cy="13"/>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43"/>
            <p:cNvSpPr>
              <a:spLocks/>
            </p:cNvSpPr>
            <p:nvPr/>
          </p:nvSpPr>
          <p:spPr bwMode="auto">
            <a:xfrm>
              <a:off x="6821" y="566"/>
              <a:ext cx="10" cy="18"/>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44"/>
            <p:cNvSpPr>
              <a:spLocks/>
            </p:cNvSpPr>
            <p:nvPr/>
          </p:nvSpPr>
          <p:spPr bwMode="auto">
            <a:xfrm>
              <a:off x="6821" y="572"/>
              <a:ext cx="29" cy="13"/>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45"/>
            <p:cNvSpPr>
              <a:spLocks noEditPoints="1"/>
            </p:cNvSpPr>
            <p:nvPr/>
          </p:nvSpPr>
          <p:spPr bwMode="auto">
            <a:xfrm>
              <a:off x="6761" y="707"/>
              <a:ext cx="86" cy="101"/>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46"/>
            <p:cNvSpPr>
              <a:spLocks/>
            </p:cNvSpPr>
            <p:nvPr/>
          </p:nvSpPr>
          <p:spPr bwMode="auto">
            <a:xfrm>
              <a:off x="6744" y="799"/>
              <a:ext cx="120" cy="38"/>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47"/>
            <p:cNvSpPr>
              <a:spLocks/>
            </p:cNvSpPr>
            <p:nvPr/>
          </p:nvSpPr>
          <p:spPr bwMode="auto">
            <a:xfrm>
              <a:off x="6744" y="805"/>
              <a:ext cx="114" cy="3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48"/>
            <p:cNvSpPr>
              <a:spLocks/>
            </p:cNvSpPr>
            <p:nvPr/>
          </p:nvSpPr>
          <p:spPr bwMode="auto">
            <a:xfrm>
              <a:off x="6744" y="799"/>
              <a:ext cx="120" cy="38"/>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Oval 49"/>
            <p:cNvSpPr>
              <a:spLocks noChangeArrowheads="1"/>
            </p:cNvSpPr>
            <p:nvPr/>
          </p:nvSpPr>
          <p:spPr bwMode="auto">
            <a:xfrm>
              <a:off x="6755"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Oval 50"/>
            <p:cNvSpPr>
              <a:spLocks noChangeArrowheads="1"/>
            </p:cNvSpPr>
            <p:nvPr/>
          </p:nvSpPr>
          <p:spPr bwMode="auto">
            <a:xfrm>
              <a:off x="6761"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51"/>
            <p:cNvSpPr>
              <a:spLocks/>
            </p:cNvSpPr>
            <p:nvPr/>
          </p:nvSpPr>
          <p:spPr bwMode="auto">
            <a:xfrm>
              <a:off x="6761"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Oval 52"/>
            <p:cNvSpPr>
              <a:spLocks noChangeArrowheads="1"/>
            </p:cNvSpPr>
            <p:nvPr/>
          </p:nvSpPr>
          <p:spPr bwMode="auto">
            <a:xfrm>
              <a:off x="6823"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Oval 53"/>
            <p:cNvSpPr>
              <a:spLocks noChangeArrowheads="1"/>
            </p:cNvSpPr>
            <p:nvPr/>
          </p:nvSpPr>
          <p:spPr bwMode="auto">
            <a:xfrm>
              <a:off x="6829"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54"/>
            <p:cNvSpPr>
              <a:spLocks/>
            </p:cNvSpPr>
            <p:nvPr/>
          </p:nvSpPr>
          <p:spPr bwMode="auto">
            <a:xfrm>
              <a:off x="6829"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55"/>
            <p:cNvSpPr>
              <a:spLocks noEditPoints="1"/>
            </p:cNvSpPr>
            <p:nvPr/>
          </p:nvSpPr>
          <p:spPr bwMode="auto">
            <a:xfrm>
              <a:off x="6740" y="638"/>
              <a:ext cx="128" cy="75"/>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56"/>
            <p:cNvSpPr>
              <a:spLocks/>
            </p:cNvSpPr>
            <p:nvPr/>
          </p:nvSpPr>
          <p:spPr bwMode="auto">
            <a:xfrm>
              <a:off x="6744" y="692"/>
              <a:ext cx="114" cy="21"/>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57"/>
            <p:cNvSpPr>
              <a:spLocks/>
            </p:cNvSpPr>
            <p:nvPr/>
          </p:nvSpPr>
          <p:spPr bwMode="auto">
            <a:xfrm>
              <a:off x="6744" y="685"/>
              <a:ext cx="120" cy="28"/>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58"/>
            <p:cNvSpPr>
              <a:spLocks/>
            </p:cNvSpPr>
            <p:nvPr/>
          </p:nvSpPr>
          <p:spPr bwMode="auto">
            <a:xfrm>
              <a:off x="7492" y="642"/>
              <a:ext cx="22" cy="104"/>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59"/>
            <p:cNvSpPr>
              <a:spLocks/>
            </p:cNvSpPr>
            <p:nvPr/>
          </p:nvSpPr>
          <p:spPr bwMode="auto">
            <a:xfrm>
              <a:off x="7504" y="642"/>
              <a:ext cx="10" cy="104"/>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60"/>
            <p:cNvSpPr>
              <a:spLocks/>
            </p:cNvSpPr>
            <p:nvPr/>
          </p:nvSpPr>
          <p:spPr bwMode="auto">
            <a:xfrm>
              <a:off x="7492" y="642"/>
              <a:ext cx="9" cy="104"/>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61"/>
            <p:cNvSpPr>
              <a:spLocks/>
            </p:cNvSpPr>
            <p:nvPr/>
          </p:nvSpPr>
          <p:spPr bwMode="auto">
            <a:xfrm>
              <a:off x="7240" y="391"/>
              <a:ext cx="85" cy="81"/>
            </a:xfrm>
            <a:custGeom>
              <a:avLst/>
              <a:gdLst>
                <a:gd name="T0" fmla="*/ 85 w 85"/>
                <a:gd name="T1" fmla="*/ 53 h 81"/>
                <a:gd name="T2" fmla="*/ 56 w 85"/>
                <a:gd name="T3" fmla="*/ 81 h 81"/>
                <a:gd name="T4" fmla="*/ 0 w 85"/>
                <a:gd name="T5" fmla="*/ 28 h 81"/>
                <a:gd name="T6" fmla="*/ 30 w 85"/>
                <a:gd name="T7" fmla="*/ 0 h 81"/>
                <a:gd name="T8" fmla="*/ 85 w 85"/>
                <a:gd name="T9" fmla="*/ 53 h 81"/>
              </a:gdLst>
              <a:ahLst/>
              <a:cxnLst>
                <a:cxn ang="0">
                  <a:pos x="T0" y="T1"/>
                </a:cxn>
                <a:cxn ang="0">
                  <a:pos x="T2" y="T3"/>
                </a:cxn>
                <a:cxn ang="0">
                  <a:pos x="T4" y="T5"/>
                </a:cxn>
                <a:cxn ang="0">
                  <a:pos x="T6" y="T7"/>
                </a:cxn>
                <a:cxn ang="0">
                  <a:pos x="T8" y="T9"/>
                </a:cxn>
              </a:cxnLst>
              <a:rect l="0" t="0" r="r" b="b"/>
              <a:pathLst>
                <a:path w="85" h="81">
                  <a:moveTo>
                    <a:pt x="85" y="53"/>
                  </a:moveTo>
                  <a:lnTo>
                    <a:pt x="56" y="81"/>
                  </a:lnTo>
                  <a:lnTo>
                    <a:pt x="0" y="28"/>
                  </a:lnTo>
                  <a:lnTo>
                    <a:pt x="30" y="0"/>
                  </a:lnTo>
                  <a:lnTo>
                    <a:pt x="85" y="5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62"/>
            <p:cNvSpPr>
              <a:spLocks/>
            </p:cNvSpPr>
            <p:nvPr/>
          </p:nvSpPr>
          <p:spPr bwMode="auto">
            <a:xfrm>
              <a:off x="7063" y="221"/>
              <a:ext cx="202" cy="194"/>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63"/>
            <p:cNvSpPr>
              <a:spLocks/>
            </p:cNvSpPr>
            <p:nvPr/>
          </p:nvSpPr>
          <p:spPr bwMode="auto">
            <a:xfrm>
              <a:off x="7281" y="430"/>
              <a:ext cx="372" cy="356"/>
            </a:xfrm>
            <a:custGeom>
              <a:avLst/>
              <a:gdLst>
                <a:gd name="T0" fmla="*/ 372 w 372"/>
                <a:gd name="T1" fmla="*/ 316 h 356"/>
                <a:gd name="T2" fmla="*/ 330 w 372"/>
                <a:gd name="T3" fmla="*/ 356 h 356"/>
                <a:gd name="T4" fmla="*/ 0 w 372"/>
                <a:gd name="T5" fmla="*/ 39 h 356"/>
                <a:gd name="T6" fmla="*/ 41 w 372"/>
                <a:gd name="T7" fmla="*/ 0 h 356"/>
                <a:gd name="T8" fmla="*/ 372 w 372"/>
                <a:gd name="T9" fmla="*/ 316 h 356"/>
              </a:gdLst>
              <a:ahLst/>
              <a:cxnLst>
                <a:cxn ang="0">
                  <a:pos x="T0" y="T1"/>
                </a:cxn>
                <a:cxn ang="0">
                  <a:pos x="T2" y="T3"/>
                </a:cxn>
                <a:cxn ang="0">
                  <a:pos x="T4" y="T5"/>
                </a:cxn>
                <a:cxn ang="0">
                  <a:pos x="T6" y="T7"/>
                </a:cxn>
                <a:cxn ang="0">
                  <a:pos x="T8" y="T9"/>
                </a:cxn>
              </a:cxnLst>
              <a:rect l="0" t="0" r="r" b="b"/>
              <a:pathLst>
                <a:path w="372" h="356">
                  <a:moveTo>
                    <a:pt x="372" y="316"/>
                  </a:moveTo>
                  <a:lnTo>
                    <a:pt x="330" y="356"/>
                  </a:lnTo>
                  <a:lnTo>
                    <a:pt x="0" y="39"/>
                  </a:lnTo>
                  <a:lnTo>
                    <a:pt x="41" y="0"/>
                  </a:lnTo>
                  <a:lnTo>
                    <a:pt x="372" y="31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64"/>
            <p:cNvSpPr>
              <a:spLocks/>
            </p:cNvSpPr>
            <p:nvPr/>
          </p:nvSpPr>
          <p:spPr bwMode="auto">
            <a:xfrm>
              <a:off x="7236" y="387"/>
              <a:ext cx="38" cy="3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65"/>
            <p:cNvSpPr>
              <a:spLocks/>
            </p:cNvSpPr>
            <p:nvPr/>
          </p:nvSpPr>
          <p:spPr bwMode="auto">
            <a:xfrm>
              <a:off x="7142" y="297"/>
              <a:ext cx="28" cy="26"/>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66"/>
            <p:cNvSpPr>
              <a:spLocks/>
            </p:cNvSpPr>
            <p:nvPr/>
          </p:nvSpPr>
          <p:spPr bwMode="auto">
            <a:xfrm>
              <a:off x="7275" y="424"/>
              <a:ext cx="54" cy="51"/>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67"/>
            <p:cNvSpPr>
              <a:spLocks/>
            </p:cNvSpPr>
            <p:nvPr/>
          </p:nvSpPr>
          <p:spPr bwMode="auto">
            <a:xfrm>
              <a:off x="7311" y="433"/>
              <a:ext cx="342" cy="317"/>
            </a:xfrm>
            <a:custGeom>
              <a:avLst/>
              <a:gdLst>
                <a:gd name="T0" fmla="*/ 342 w 342"/>
                <a:gd name="T1" fmla="*/ 313 h 317"/>
                <a:gd name="T2" fmla="*/ 338 w 342"/>
                <a:gd name="T3" fmla="*/ 317 h 317"/>
                <a:gd name="T4" fmla="*/ 0 w 342"/>
                <a:gd name="T5" fmla="*/ 14 h 317"/>
                <a:gd name="T6" fmla="*/ 14 w 342"/>
                <a:gd name="T7" fmla="*/ 0 h 317"/>
                <a:gd name="T8" fmla="*/ 342 w 342"/>
                <a:gd name="T9" fmla="*/ 313 h 317"/>
              </a:gdLst>
              <a:ahLst/>
              <a:cxnLst>
                <a:cxn ang="0">
                  <a:pos x="T0" y="T1"/>
                </a:cxn>
                <a:cxn ang="0">
                  <a:pos x="T2" y="T3"/>
                </a:cxn>
                <a:cxn ang="0">
                  <a:pos x="T4" y="T5"/>
                </a:cxn>
                <a:cxn ang="0">
                  <a:pos x="T6" y="T7"/>
                </a:cxn>
                <a:cxn ang="0">
                  <a:pos x="T8" y="T9"/>
                </a:cxn>
              </a:cxnLst>
              <a:rect l="0" t="0" r="r" b="b"/>
              <a:pathLst>
                <a:path w="342" h="317">
                  <a:moveTo>
                    <a:pt x="342" y="313"/>
                  </a:moveTo>
                  <a:lnTo>
                    <a:pt x="338" y="317"/>
                  </a:lnTo>
                  <a:lnTo>
                    <a:pt x="0" y="14"/>
                  </a:lnTo>
                  <a:lnTo>
                    <a:pt x="14" y="0"/>
                  </a:lnTo>
                  <a:lnTo>
                    <a:pt x="342" y="313"/>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68"/>
            <p:cNvSpPr>
              <a:spLocks/>
            </p:cNvSpPr>
            <p:nvPr/>
          </p:nvSpPr>
          <p:spPr bwMode="auto">
            <a:xfrm>
              <a:off x="7284" y="458"/>
              <a:ext cx="331" cy="328"/>
            </a:xfrm>
            <a:custGeom>
              <a:avLst/>
              <a:gdLst>
                <a:gd name="T0" fmla="*/ 327 w 331"/>
                <a:gd name="T1" fmla="*/ 328 h 328"/>
                <a:gd name="T2" fmla="*/ 331 w 331"/>
                <a:gd name="T3" fmla="*/ 325 h 328"/>
                <a:gd name="T4" fmla="*/ 15 w 331"/>
                <a:gd name="T5" fmla="*/ 0 h 328"/>
                <a:gd name="T6" fmla="*/ 0 w 331"/>
                <a:gd name="T7" fmla="*/ 14 h 328"/>
                <a:gd name="T8" fmla="*/ 327 w 331"/>
                <a:gd name="T9" fmla="*/ 328 h 328"/>
              </a:gdLst>
              <a:ahLst/>
              <a:cxnLst>
                <a:cxn ang="0">
                  <a:pos x="T0" y="T1"/>
                </a:cxn>
                <a:cxn ang="0">
                  <a:pos x="T2" y="T3"/>
                </a:cxn>
                <a:cxn ang="0">
                  <a:pos x="T4" y="T5"/>
                </a:cxn>
                <a:cxn ang="0">
                  <a:pos x="T6" y="T7"/>
                </a:cxn>
                <a:cxn ang="0">
                  <a:pos x="T8" y="T9"/>
                </a:cxn>
              </a:cxnLst>
              <a:rect l="0" t="0" r="r" b="b"/>
              <a:pathLst>
                <a:path w="331" h="328">
                  <a:moveTo>
                    <a:pt x="327" y="328"/>
                  </a:moveTo>
                  <a:lnTo>
                    <a:pt x="331" y="325"/>
                  </a:lnTo>
                  <a:lnTo>
                    <a:pt x="15" y="0"/>
                  </a:lnTo>
                  <a:lnTo>
                    <a:pt x="0" y="14"/>
                  </a:lnTo>
                  <a:lnTo>
                    <a:pt x="327" y="328"/>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69"/>
            <p:cNvSpPr>
              <a:spLocks/>
            </p:cNvSpPr>
            <p:nvPr/>
          </p:nvSpPr>
          <p:spPr bwMode="auto">
            <a:xfrm>
              <a:off x="7431" y="746"/>
              <a:ext cx="232" cy="3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Oval 70"/>
            <p:cNvSpPr>
              <a:spLocks noChangeArrowheads="1"/>
            </p:cNvSpPr>
            <p:nvPr/>
          </p:nvSpPr>
          <p:spPr bwMode="auto">
            <a:xfrm>
              <a:off x="7325"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Oval 71"/>
            <p:cNvSpPr>
              <a:spLocks noChangeArrowheads="1"/>
            </p:cNvSpPr>
            <p:nvPr/>
          </p:nvSpPr>
          <p:spPr bwMode="auto">
            <a:xfrm>
              <a:off x="745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Oval 72"/>
            <p:cNvSpPr>
              <a:spLocks noChangeArrowheads="1"/>
            </p:cNvSpPr>
            <p:nvPr/>
          </p:nvSpPr>
          <p:spPr bwMode="auto">
            <a:xfrm>
              <a:off x="7560"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73"/>
            <p:cNvSpPr>
              <a:spLocks/>
            </p:cNvSpPr>
            <p:nvPr/>
          </p:nvSpPr>
          <p:spPr bwMode="auto">
            <a:xfrm>
              <a:off x="7278" y="683"/>
              <a:ext cx="119" cy="13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74"/>
            <p:cNvSpPr>
              <a:spLocks/>
            </p:cNvSpPr>
            <p:nvPr/>
          </p:nvSpPr>
          <p:spPr bwMode="auto">
            <a:xfrm>
              <a:off x="7470" y="778"/>
              <a:ext cx="1"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75"/>
            <p:cNvSpPr>
              <a:spLocks/>
            </p:cNvSpPr>
            <p:nvPr/>
          </p:nvSpPr>
          <p:spPr bwMode="auto">
            <a:xfrm>
              <a:off x="7395" y="778"/>
              <a:ext cx="1"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76"/>
            <p:cNvSpPr>
              <a:spLocks/>
            </p:cNvSpPr>
            <p:nvPr/>
          </p:nvSpPr>
          <p:spPr bwMode="auto">
            <a:xfrm>
              <a:off x="7278" y="683"/>
              <a:ext cx="44" cy="13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Rectangle 77"/>
            <p:cNvSpPr>
              <a:spLocks noChangeArrowheads="1"/>
            </p:cNvSpPr>
            <p:nvPr/>
          </p:nvSpPr>
          <p:spPr bwMode="auto">
            <a:xfrm>
              <a:off x="7069" y="242"/>
              <a:ext cx="7" cy="23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78"/>
            <p:cNvSpPr>
              <a:spLocks/>
            </p:cNvSpPr>
            <p:nvPr/>
          </p:nvSpPr>
          <p:spPr bwMode="auto">
            <a:xfrm>
              <a:off x="7354" y="683"/>
              <a:ext cx="315" cy="13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79"/>
            <p:cNvSpPr>
              <a:spLocks/>
            </p:cNvSpPr>
            <p:nvPr/>
          </p:nvSpPr>
          <p:spPr bwMode="auto">
            <a:xfrm>
              <a:off x="7354" y="683"/>
              <a:ext cx="104" cy="13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80"/>
            <p:cNvSpPr>
              <a:spLocks/>
            </p:cNvSpPr>
            <p:nvPr/>
          </p:nvSpPr>
          <p:spPr bwMode="auto">
            <a:xfrm>
              <a:off x="7361" y="8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81"/>
            <p:cNvSpPr>
              <a:spLocks/>
            </p:cNvSpPr>
            <p:nvPr/>
          </p:nvSpPr>
          <p:spPr bwMode="auto">
            <a:xfrm>
              <a:off x="7361" y="8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82"/>
            <p:cNvSpPr>
              <a:spLocks/>
            </p:cNvSpPr>
            <p:nvPr/>
          </p:nvSpPr>
          <p:spPr bwMode="auto">
            <a:xfrm>
              <a:off x="7361" y="8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83"/>
            <p:cNvSpPr>
              <a:spLocks/>
            </p:cNvSpPr>
            <p:nvPr/>
          </p:nvSpPr>
          <p:spPr bwMode="auto">
            <a:xfrm>
              <a:off x="7368" y="778"/>
              <a:ext cx="301" cy="41"/>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84"/>
            <p:cNvSpPr>
              <a:spLocks/>
            </p:cNvSpPr>
            <p:nvPr/>
          </p:nvSpPr>
          <p:spPr bwMode="auto">
            <a:xfrm>
              <a:off x="7374" y="698"/>
              <a:ext cx="71" cy="8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85"/>
            <p:cNvSpPr>
              <a:spLocks/>
            </p:cNvSpPr>
            <p:nvPr/>
          </p:nvSpPr>
          <p:spPr bwMode="auto">
            <a:xfrm>
              <a:off x="7374" y="698"/>
              <a:ext cx="71" cy="8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Oval 86"/>
            <p:cNvSpPr>
              <a:spLocks noChangeArrowheads="1"/>
            </p:cNvSpPr>
            <p:nvPr/>
          </p:nvSpPr>
          <p:spPr bwMode="auto">
            <a:xfrm>
              <a:off x="7376"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Oval 87"/>
            <p:cNvSpPr>
              <a:spLocks noChangeArrowheads="1"/>
            </p:cNvSpPr>
            <p:nvPr/>
          </p:nvSpPr>
          <p:spPr bwMode="auto">
            <a:xfrm>
              <a:off x="7392"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Oval 88"/>
            <p:cNvSpPr>
              <a:spLocks noChangeArrowheads="1"/>
            </p:cNvSpPr>
            <p:nvPr/>
          </p:nvSpPr>
          <p:spPr bwMode="auto">
            <a:xfrm>
              <a:off x="7579"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Oval 89"/>
            <p:cNvSpPr>
              <a:spLocks noChangeArrowheads="1"/>
            </p:cNvSpPr>
            <p:nvPr/>
          </p:nvSpPr>
          <p:spPr bwMode="auto">
            <a:xfrm>
              <a:off x="750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90"/>
            <p:cNvSpPr>
              <a:spLocks/>
            </p:cNvSpPr>
            <p:nvPr/>
          </p:nvSpPr>
          <p:spPr bwMode="auto">
            <a:xfrm>
              <a:off x="7392" y="807"/>
              <a:ext cx="29" cy="30"/>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91"/>
            <p:cNvSpPr>
              <a:spLocks/>
            </p:cNvSpPr>
            <p:nvPr/>
          </p:nvSpPr>
          <p:spPr bwMode="auto">
            <a:xfrm>
              <a:off x="7301" y="790"/>
              <a:ext cx="42" cy="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92"/>
            <p:cNvSpPr>
              <a:spLocks/>
            </p:cNvSpPr>
            <p:nvPr/>
          </p:nvSpPr>
          <p:spPr bwMode="auto">
            <a:xfrm>
              <a:off x="7301" y="802"/>
              <a:ext cx="42" cy="6"/>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93"/>
            <p:cNvSpPr>
              <a:spLocks/>
            </p:cNvSpPr>
            <p:nvPr/>
          </p:nvSpPr>
          <p:spPr bwMode="auto">
            <a:xfrm>
              <a:off x="7290" y="698"/>
              <a:ext cx="79" cy="8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94"/>
            <p:cNvSpPr>
              <a:spLocks/>
            </p:cNvSpPr>
            <p:nvPr/>
          </p:nvSpPr>
          <p:spPr bwMode="auto">
            <a:xfrm>
              <a:off x="7290" y="698"/>
              <a:ext cx="64" cy="8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95"/>
            <p:cNvSpPr>
              <a:spLocks noEditPoints="1"/>
            </p:cNvSpPr>
            <p:nvPr/>
          </p:nvSpPr>
          <p:spPr bwMode="auto">
            <a:xfrm>
              <a:off x="6958" y="500"/>
              <a:ext cx="98" cy="9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96"/>
            <p:cNvSpPr>
              <a:spLocks noEditPoints="1"/>
            </p:cNvSpPr>
            <p:nvPr/>
          </p:nvSpPr>
          <p:spPr bwMode="auto">
            <a:xfrm>
              <a:off x="6906" y="576"/>
              <a:ext cx="89" cy="86"/>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97"/>
            <p:cNvSpPr>
              <a:spLocks noEditPoints="1"/>
            </p:cNvSpPr>
            <p:nvPr/>
          </p:nvSpPr>
          <p:spPr bwMode="auto">
            <a:xfrm>
              <a:off x="7031" y="552"/>
              <a:ext cx="124" cy="119"/>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98"/>
            <p:cNvSpPr>
              <a:spLocks noEditPoints="1"/>
            </p:cNvSpPr>
            <p:nvPr/>
          </p:nvSpPr>
          <p:spPr bwMode="auto">
            <a:xfrm>
              <a:off x="7153" y="554"/>
              <a:ext cx="80" cy="77"/>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99"/>
            <p:cNvSpPr>
              <a:spLocks/>
            </p:cNvSpPr>
            <p:nvPr/>
          </p:nvSpPr>
          <p:spPr bwMode="auto">
            <a:xfrm>
              <a:off x="6890" y="638"/>
              <a:ext cx="360" cy="71"/>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00"/>
            <p:cNvSpPr>
              <a:spLocks/>
            </p:cNvSpPr>
            <p:nvPr/>
          </p:nvSpPr>
          <p:spPr bwMode="auto">
            <a:xfrm>
              <a:off x="6904" y="638"/>
              <a:ext cx="346" cy="71"/>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01"/>
            <p:cNvSpPr>
              <a:spLocks/>
            </p:cNvSpPr>
            <p:nvPr/>
          </p:nvSpPr>
          <p:spPr bwMode="auto">
            <a:xfrm>
              <a:off x="6891" y="398"/>
              <a:ext cx="358" cy="12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102"/>
            <p:cNvSpPr>
              <a:spLocks/>
            </p:cNvSpPr>
            <p:nvPr/>
          </p:nvSpPr>
          <p:spPr bwMode="auto">
            <a:xfrm>
              <a:off x="6962" y="398"/>
              <a:ext cx="287" cy="12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2" name="Oval 103"/>
            <p:cNvSpPr>
              <a:spLocks noChangeArrowheads="1"/>
            </p:cNvSpPr>
            <p:nvPr/>
          </p:nvSpPr>
          <p:spPr bwMode="auto">
            <a:xfrm>
              <a:off x="759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3" name="Oval 104"/>
            <p:cNvSpPr>
              <a:spLocks noChangeArrowheads="1"/>
            </p:cNvSpPr>
            <p:nvPr/>
          </p:nvSpPr>
          <p:spPr bwMode="auto">
            <a:xfrm>
              <a:off x="752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4" name="Freeform 105"/>
            <p:cNvSpPr>
              <a:spLocks/>
            </p:cNvSpPr>
            <p:nvPr/>
          </p:nvSpPr>
          <p:spPr bwMode="auto">
            <a:xfrm>
              <a:off x="7525" y="807"/>
              <a:ext cx="29" cy="30"/>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106"/>
            <p:cNvSpPr>
              <a:spLocks/>
            </p:cNvSpPr>
            <p:nvPr/>
          </p:nvSpPr>
          <p:spPr bwMode="auto">
            <a:xfrm>
              <a:off x="7595" y="807"/>
              <a:ext cx="30" cy="30"/>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6" name="TextBox 255"/>
          <p:cNvSpPr txBox="1"/>
          <p:nvPr/>
        </p:nvSpPr>
        <p:spPr>
          <a:xfrm>
            <a:off x="3119339" y="2792254"/>
            <a:ext cx="3190337" cy="2083647"/>
          </a:xfrm>
          <a:prstGeom prst="rect">
            <a:avLst/>
          </a:prstGeom>
          <a:solidFill>
            <a:schemeClr val="tx2"/>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Azure</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2045911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109311" y="292511"/>
            <a:ext cx="3200365" cy="2565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371425" y="4486517"/>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5" name="Rectangle 4"/>
          <p:cNvSpPr/>
          <p:nvPr/>
        </p:nvSpPr>
        <p:spPr bwMode="auto">
          <a:xfrm>
            <a:off x="366141" y="4080727"/>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6" name="Rectangle 5"/>
          <p:cNvSpPr/>
          <p:nvPr/>
        </p:nvSpPr>
        <p:spPr bwMode="auto">
          <a:xfrm>
            <a:off x="371425" y="3674934"/>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7" name="Rectangle 6"/>
          <p:cNvSpPr/>
          <p:nvPr/>
        </p:nvSpPr>
        <p:spPr bwMode="auto">
          <a:xfrm>
            <a:off x="371425" y="3266004"/>
            <a:ext cx="2436712" cy="3779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8" name="Rectangle 7"/>
          <p:cNvSpPr/>
          <p:nvPr/>
        </p:nvSpPr>
        <p:spPr bwMode="auto">
          <a:xfrm>
            <a:off x="371425" y="2858007"/>
            <a:ext cx="2436712" cy="37696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11" name="Rectangle 10"/>
          <p:cNvSpPr/>
          <p:nvPr/>
        </p:nvSpPr>
        <p:spPr bwMode="auto">
          <a:xfrm>
            <a:off x="3452932" y="1572155"/>
            <a:ext cx="2436712" cy="379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12" name="Rectangle 11"/>
          <p:cNvSpPr/>
          <p:nvPr/>
        </p:nvSpPr>
        <p:spPr bwMode="auto">
          <a:xfrm>
            <a:off x="3452932" y="1159466"/>
            <a:ext cx="2436712" cy="3816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43" name="TextBox 42"/>
          <p:cNvSpPr txBox="1"/>
          <p:nvPr/>
        </p:nvSpPr>
        <p:spPr>
          <a:xfrm>
            <a:off x="194826" y="293659"/>
            <a:ext cx="2823046" cy="10433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latin typeface="+mj-l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BYODC</a:t>
            </a:r>
          </a:p>
        </p:txBody>
      </p:sp>
      <p:sp>
        <p:nvSpPr>
          <p:cNvPr id="44" name="TextBox 43"/>
          <p:cNvSpPr txBox="1"/>
          <p:nvPr/>
        </p:nvSpPr>
        <p:spPr>
          <a:xfrm>
            <a:off x="3109312" y="292512"/>
            <a:ext cx="3200364"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GB" sz="5400" dirty="0">
                <a:solidFill>
                  <a:srgbClr val="FFFFFF"/>
                </a:solidFill>
                <a:latin typeface="Segoe UI Light"/>
              </a:rPr>
              <a:t>P</a:t>
            </a:r>
            <a:r>
              <a:rPr kumimoji="0" lang="en-GB" sz="5400" b="0" i="0" u="none" strike="noStrike" kern="1200" cap="none" spc="0" normalizeH="0" baseline="0" noProof="0" dirty="0" err="1" smtClean="0">
                <a:ln>
                  <a:noFill/>
                </a:ln>
                <a:solidFill>
                  <a:srgbClr val="FFFFFF"/>
                </a:solidFill>
                <a:effectLst/>
                <a:uLnTx/>
                <a:uFillTx/>
                <a:latin typeface="Segoe UI Light"/>
                <a:ea typeface="+mn-ea"/>
                <a:cs typeface="+mn-cs"/>
              </a:rPr>
              <a:t>aaS</a:t>
            </a:r>
            <a:endParaRPr kumimoji="0" lang="en-GB" sz="5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7" name="Right Arrow 46"/>
          <p:cNvSpPr/>
          <p:nvPr/>
        </p:nvSpPr>
        <p:spPr bwMode="auto">
          <a:xfrm>
            <a:off x="366142" y="5046139"/>
            <a:ext cx="5941206" cy="935435"/>
          </a:xfrm>
          <a:prstGeom prst="rightArrow">
            <a:avLst>
              <a:gd name="adj1" fmla="val 50000"/>
              <a:gd name="adj2" fmla="val 566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Spin up Agility + Operational Efficiency</a:t>
            </a:r>
          </a:p>
        </p:txBody>
      </p:sp>
      <p:sp>
        <p:nvSpPr>
          <p:cNvPr id="48" name="Left Arrow 47"/>
          <p:cNvSpPr/>
          <p:nvPr/>
        </p:nvSpPr>
        <p:spPr bwMode="auto">
          <a:xfrm>
            <a:off x="366141" y="5793851"/>
            <a:ext cx="5943534" cy="915939"/>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Legacy Support + Flexibility</a:t>
            </a:r>
          </a:p>
        </p:txBody>
      </p:sp>
      <p:grpSp>
        <p:nvGrpSpPr>
          <p:cNvPr id="152" name="Group 4"/>
          <p:cNvGrpSpPr>
            <a:grpSpLocks noChangeAspect="1"/>
          </p:cNvGrpSpPr>
          <p:nvPr/>
        </p:nvGrpSpPr>
        <p:grpSpPr bwMode="auto">
          <a:xfrm>
            <a:off x="4095860" y="754092"/>
            <a:ext cx="4042596" cy="2180718"/>
            <a:chOff x="6184" y="72"/>
            <a:chExt cx="2054" cy="1108"/>
          </a:xfrm>
        </p:grpSpPr>
        <p:sp>
          <p:nvSpPr>
            <p:cNvPr id="153" name="AutoShape 3"/>
            <p:cNvSpPr>
              <a:spLocks noChangeAspect="1" noChangeArrowheads="1" noTextEdit="1"/>
            </p:cNvSpPr>
            <p:nvPr/>
          </p:nvSpPr>
          <p:spPr bwMode="auto">
            <a:xfrm>
              <a:off x="6682" y="72"/>
              <a:ext cx="1089"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6"/>
            <p:cNvSpPr>
              <a:spLocks noChangeArrowheads="1"/>
            </p:cNvSpPr>
            <p:nvPr/>
          </p:nvSpPr>
          <p:spPr bwMode="auto">
            <a:xfrm>
              <a:off x="6184" y="72"/>
              <a:ext cx="2054"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8"/>
            <p:cNvSpPr>
              <a:spLocks noChangeArrowheads="1"/>
            </p:cNvSpPr>
            <p:nvPr/>
          </p:nvSpPr>
          <p:spPr bwMode="auto">
            <a:xfrm>
              <a:off x="6441" y="72"/>
              <a:ext cx="1541"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
            <p:cNvSpPr>
              <a:spLocks/>
            </p:cNvSpPr>
            <p:nvPr/>
          </p:nvSpPr>
          <p:spPr bwMode="auto">
            <a:xfrm>
              <a:off x="6693" y="837"/>
              <a:ext cx="225" cy="28"/>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10"/>
            <p:cNvSpPr>
              <a:spLocks/>
            </p:cNvSpPr>
            <p:nvPr/>
          </p:nvSpPr>
          <p:spPr bwMode="auto">
            <a:xfrm>
              <a:off x="7438" y="370"/>
              <a:ext cx="244" cy="12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11"/>
            <p:cNvSpPr>
              <a:spLocks/>
            </p:cNvSpPr>
            <p:nvPr/>
          </p:nvSpPr>
          <p:spPr bwMode="auto">
            <a:xfrm>
              <a:off x="7217" y="836"/>
              <a:ext cx="524" cy="28"/>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12"/>
            <p:cNvSpPr>
              <a:spLocks/>
            </p:cNvSpPr>
            <p:nvPr/>
          </p:nvSpPr>
          <p:spPr bwMode="auto">
            <a:xfrm>
              <a:off x="6907" y="909"/>
              <a:ext cx="353" cy="36"/>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13"/>
            <p:cNvSpPr>
              <a:spLocks/>
            </p:cNvSpPr>
            <p:nvPr/>
          </p:nvSpPr>
          <p:spPr bwMode="auto">
            <a:xfrm>
              <a:off x="6837" y="648"/>
              <a:ext cx="12" cy="26"/>
            </a:xfrm>
            <a:custGeom>
              <a:avLst/>
              <a:gdLst>
                <a:gd name="T0" fmla="*/ 0 w 12"/>
                <a:gd name="T1" fmla="*/ 0 h 26"/>
                <a:gd name="T2" fmla="*/ 1 w 12"/>
                <a:gd name="T3" fmla="*/ 5 h 26"/>
                <a:gd name="T4" fmla="*/ 0 w 12"/>
                <a:gd name="T5" fmla="*/ 26 h 26"/>
                <a:gd name="T6" fmla="*/ 7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0" y="26"/>
                  </a:lnTo>
                  <a:lnTo>
                    <a:pt x="7"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4"/>
            <p:cNvSpPr>
              <a:spLocks/>
            </p:cNvSpPr>
            <p:nvPr/>
          </p:nvSpPr>
          <p:spPr bwMode="auto">
            <a:xfrm>
              <a:off x="6844" y="648"/>
              <a:ext cx="5" cy="26"/>
            </a:xfrm>
            <a:custGeom>
              <a:avLst/>
              <a:gdLst>
                <a:gd name="T0" fmla="*/ 3 w 5"/>
                <a:gd name="T1" fmla="*/ 0 h 26"/>
                <a:gd name="T2" fmla="*/ 3 w 5"/>
                <a:gd name="T3" fmla="*/ 5 h 26"/>
                <a:gd name="T4" fmla="*/ 0 w 5"/>
                <a:gd name="T5" fmla="*/ 26 h 26"/>
                <a:gd name="T6" fmla="*/ 5 w 5"/>
                <a:gd name="T7" fmla="*/ 5 h 26"/>
                <a:gd name="T8" fmla="*/ 5 w 5"/>
                <a:gd name="T9" fmla="*/ 0 h 26"/>
                <a:gd name="T10" fmla="*/ 3 w 5"/>
                <a:gd name="T11" fmla="*/ 0 h 26"/>
              </a:gdLst>
              <a:ahLst/>
              <a:cxnLst>
                <a:cxn ang="0">
                  <a:pos x="T0" y="T1"/>
                </a:cxn>
                <a:cxn ang="0">
                  <a:pos x="T2" y="T3"/>
                </a:cxn>
                <a:cxn ang="0">
                  <a:pos x="T4" y="T5"/>
                </a:cxn>
                <a:cxn ang="0">
                  <a:pos x="T6" y="T7"/>
                </a:cxn>
                <a:cxn ang="0">
                  <a:pos x="T8" y="T9"/>
                </a:cxn>
                <a:cxn ang="0">
                  <a:pos x="T10" y="T11"/>
                </a:cxn>
              </a:cxnLst>
              <a:rect l="0" t="0" r="r" b="b"/>
              <a:pathLst>
                <a:path w="5" h="26">
                  <a:moveTo>
                    <a:pt x="3" y="0"/>
                  </a:moveTo>
                  <a:lnTo>
                    <a:pt x="3" y="5"/>
                  </a:lnTo>
                  <a:lnTo>
                    <a:pt x="0" y="26"/>
                  </a:lnTo>
                  <a:lnTo>
                    <a:pt x="5" y="5"/>
                  </a:lnTo>
                  <a:lnTo>
                    <a:pt x="5" y="0"/>
                  </a:lnTo>
                  <a:lnTo>
                    <a:pt x="3"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15"/>
            <p:cNvSpPr>
              <a:spLocks/>
            </p:cNvSpPr>
            <p:nvPr/>
          </p:nvSpPr>
          <p:spPr bwMode="auto">
            <a:xfrm>
              <a:off x="6837" y="648"/>
              <a:ext cx="3" cy="26"/>
            </a:xfrm>
            <a:custGeom>
              <a:avLst/>
              <a:gdLst>
                <a:gd name="T0" fmla="*/ 0 w 3"/>
                <a:gd name="T1" fmla="*/ 0 h 26"/>
                <a:gd name="T2" fmla="*/ 1 w 3"/>
                <a:gd name="T3" fmla="*/ 5 h 26"/>
                <a:gd name="T4" fmla="*/ 0 w 3"/>
                <a:gd name="T5" fmla="*/ 26 h 26"/>
                <a:gd name="T6" fmla="*/ 3 w 3"/>
                <a:gd name="T7" fmla="*/ 5 h 26"/>
                <a:gd name="T8" fmla="*/ 2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0" y="26"/>
                  </a:lnTo>
                  <a:lnTo>
                    <a:pt x="3" y="5"/>
                  </a:lnTo>
                  <a:lnTo>
                    <a:pt x="2"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16"/>
            <p:cNvSpPr>
              <a:spLocks/>
            </p:cNvSpPr>
            <p:nvPr/>
          </p:nvSpPr>
          <p:spPr bwMode="auto">
            <a:xfrm>
              <a:off x="6838" y="668"/>
              <a:ext cx="11" cy="16"/>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7"/>
            <p:cNvSpPr>
              <a:spLocks/>
            </p:cNvSpPr>
            <p:nvPr/>
          </p:nvSpPr>
          <p:spPr bwMode="auto">
            <a:xfrm>
              <a:off x="6838" y="683"/>
              <a:ext cx="11" cy="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8"/>
            <p:cNvSpPr>
              <a:spLocks/>
            </p:cNvSpPr>
            <p:nvPr/>
          </p:nvSpPr>
          <p:spPr bwMode="auto">
            <a:xfrm>
              <a:off x="6845" y="676"/>
              <a:ext cx="4" cy="8"/>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19"/>
            <p:cNvSpPr>
              <a:spLocks/>
            </p:cNvSpPr>
            <p:nvPr/>
          </p:nvSpPr>
          <p:spPr bwMode="auto">
            <a:xfrm>
              <a:off x="6824" y="648"/>
              <a:ext cx="12" cy="26"/>
            </a:xfrm>
            <a:custGeom>
              <a:avLst/>
              <a:gdLst>
                <a:gd name="T0" fmla="*/ 0 w 12"/>
                <a:gd name="T1" fmla="*/ 0 h 26"/>
                <a:gd name="T2" fmla="*/ 1 w 12"/>
                <a:gd name="T3" fmla="*/ 5 h 26"/>
                <a:gd name="T4" fmla="*/ 1 w 12"/>
                <a:gd name="T5" fmla="*/ 26 h 26"/>
                <a:gd name="T6" fmla="*/ 8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1" y="26"/>
                  </a:lnTo>
                  <a:lnTo>
                    <a:pt x="8"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20"/>
            <p:cNvSpPr>
              <a:spLocks/>
            </p:cNvSpPr>
            <p:nvPr/>
          </p:nvSpPr>
          <p:spPr bwMode="auto">
            <a:xfrm>
              <a:off x="6832" y="648"/>
              <a:ext cx="4" cy="26"/>
            </a:xfrm>
            <a:custGeom>
              <a:avLst/>
              <a:gdLst>
                <a:gd name="T0" fmla="*/ 2 w 4"/>
                <a:gd name="T1" fmla="*/ 0 h 26"/>
                <a:gd name="T2" fmla="*/ 2 w 4"/>
                <a:gd name="T3" fmla="*/ 5 h 26"/>
                <a:gd name="T4" fmla="*/ 0 w 4"/>
                <a:gd name="T5" fmla="*/ 26 h 26"/>
                <a:gd name="T6" fmla="*/ 4 w 4"/>
                <a:gd name="T7" fmla="*/ 5 h 26"/>
                <a:gd name="T8" fmla="*/ 4 w 4"/>
                <a:gd name="T9" fmla="*/ 0 h 26"/>
                <a:gd name="T10" fmla="*/ 2 w 4"/>
                <a:gd name="T11" fmla="*/ 0 h 26"/>
              </a:gdLst>
              <a:ahLst/>
              <a:cxnLst>
                <a:cxn ang="0">
                  <a:pos x="T0" y="T1"/>
                </a:cxn>
                <a:cxn ang="0">
                  <a:pos x="T2" y="T3"/>
                </a:cxn>
                <a:cxn ang="0">
                  <a:pos x="T4" y="T5"/>
                </a:cxn>
                <a:cxn ang="0">
                  <a:pos x="T6" y="T7"/>
                </a:cxn>
                <a:cxn ang="0">
                  <a:pos x="T8" y="T9"/>
                </a:cxn>
                <a:cxn ang="0">
                  <a:pos x="T10" y="T11"/>
                </a:cxn>
              </a:cxnLst>
              <a:rect l="0" t="0" r="r" b="b"/>
              <a:pathLst>
                <a:path w="4" h="26">
                  <a:moveTo>
                    <a:pt x="2" y="0"/>
                  </a:moveTo>
                  <a:lnTo>
                    <a:pt x="2" y="5"/>
                  </a:lnTo>
                  <a:lnTo>
                    <a:pt x="0" y="26"/>
                  </a:lnTo>
                  <a:lnTo>
                    <a:pt x="4" y="5"/>
                  </a:lnTo>
                  <a:lnTo>
                    <a:pt x="4" y="0"/>
                  </a:lnTo>
                  <a:lnTo>
                    <a:pt x="2"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21"/>
            <p:cNvSpPr>
              <a:spLocks/>
            </p:cNvSpPr>
            <p:nvPr/>
          </p:nvSpPr>
          <p:spPr bwMode="auto">
            <a:xfrm>
              <a:off x="6824" y="648"/>
              <a:ext cx="3" cy="26"/>
            </a:xfrm>
            <a:custGeom>
              <a:avLst/>
              <a:gdLst>
                <a:gd name="T0" fmla="*/ 0 w 3"/>
                <a:gd name="T1" fmla="*/ 0 h 26"/>
                <a:gd name="T2" fmla="*/ 1 w 3"/>
                <a:gd name="T3" fmla="*/ 5 h 26"/>
                <a:gd name="T4" fmla="*/ 1 w 3"/>
                <a:gd name="T5" fmla="*/ 26 h 26"/>
                <a:gd name="T6" fmla="*/ 3 w 3"/>
                <a:gd name="T7" fmla="*/ 5 h 26"/>
                <a:gd name="T8" fmla="*/ 3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1" y="26"/>
                  </a:lnTo>
                  <a:lnTo>
                    <a:pt x="3" y="5"/>
                  </a:lnTo>
                  <a:lnTo>
                    <a:pt x="3"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22"/>
            <p:cNvSpPr>
              <a:spLocks/>
            </p:cNvSpPr>
            <p:nvPr/>
          </p:nvSpPr>
          <p:spPr bwMode="auto">
            <a:xfrm>
              <a:off x="6825" y="668"/>
              <a:ext cx="12" cy="16"/>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23"/>
            <p:cNvSpPr>
              <a:spLocks/>
            </p:cNvSpPr>
            <p:nvPr/>
          </p:nvSpPr>
          <p:spPr bwMode="auto">
            <a:xfrm>
              <a:off x="6825" y="683"/>
              <a:ext cx="11" cy="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24"/>
            <p:cNvSpPr>
              <a:spLocks/>
            </p:cNvSpPr>
            <p:nvPr/>
          </p:nvSpPr>
          <p:spPr bwMode="auto">
            <a:xfrm>
              <a:off x="6833" y="676"/>
              <a:ext cx="3" cy="8"/>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25"/>
            <p:cNvSpPr>
              <a:spLocks/>
            </p:cNvSpPr>
            <p:nvPr/>
          </p:nvSpPr>
          <p:spPr bwMode="auto">
            <a:xfrm>
              <a:off x="6844" y="587"/>
              <a:ext cx="4" cy="1"/>
            </a:xfrm>
            <a:custGeom>
              <a:avLst/>
              <a:gdLst>
                <a:gd name="T0" fmla="*/ 0 w 4"/>
                <a:gd name="T1" fmla="*/ 0 h 1"/>
                <a:gd name="T2" fmla="*/ 4 w 4"/>
                <a:gd name="T3" fmla="*/ 1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1"/>
                  </a:lnTo>
                  <a:lnTo>
                    <a:pt x="4"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26"/>
            <p:cNvSpPr>
              <a:spLocks/>
            </p:cNvSpPr>
            <p:nvPr/>
          </p:nvSpPr>
          <p:spPr bwMode="auto">
            <a:xfrm>
              <a:off x="6840" y="57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27"/>
            <p:cNvSpPr>
              <a:spLocks/>
            </p:cNvSpPr>
            <p:nvPr/>
          </p:nvSpPr>
          <p:spPr bwMode="auto">
            <a:xfrm>
              <a:off x="6834" y="577"/>
              <a:ext cx="17" cy="19"/>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8"/>
            <p:cNvSpPr>
              <a:spLocks/>
            </p:cNvSpPr>
            <p:nvPr/>
          </p:nvSpPr>
          <p:spPr bwMode="auto">
            <a:xfrm>
              <a:off x="6836" y="593"/>
              <a:ext cx="6" cy="1"/>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29"/>
            <p:cNvSpPr>
              <a:spLocks/>
            </p:cNvSpPr>
            <p:nvPr/>
          </p:nvSpPr>
          <p:spPr bwMode="auto">
            <a:xfrm>
              <a:off x="6846" y="588"/>
              <a:ext cx="2" cy="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30"/>
            <p:cNvSpPr>
              <a:spLocks/>
            </p:cNvSpPr>
            <p:nvPr/>
          </p:nvSpPr>
          <p:spPr bwMode="auto">
            <a:xfrm>
              <a:off x="6847" y="588"/>
              <a:ext cx="1" cy="1"/>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31"/>
            <p:cNvSpPr>
              <a:spLocks/>
            </p:cNvSpPr>
            <p:nvPr/>
          </p:nvSpPr>
          <p:spPr bwMode="auto">
            <a:xfrm>
              <a:off x="6846" y="581"/>
              <a:ext cx="1"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32"/>
            <p:cNvSpPr>
              <a:spLocks/>
            </p:cNvSpPr>
            <p:nvPr/>
          </p:nvSpPr>
          <p:spPr bwMode="auto">
            <a:xfrm>
              <a:off x="6831" y="593"/>
              <a:ext cx="13" cy="7"/>
            </a:xfrm>
            <a:custGeom>
              <a:avLst/>
              <a:gdLst>
                <a:gd name="T0" fmla="*/ 0 w 13"/>
                <a:gd name="T1" fmla="*/ 4 h 7"/>
                <a:gd name="T2" fmla="*/ 2 w 13"/>
                <a:gd name="T3" fmla="*/ 0 h 7"/>
                <a:gd name="T4" fmla="*/ 13 w 13"/>
                <a:gd name="T5" fmla="*/ 2 h 7"/>
                <a:gd name="T6" fmla="*/ 13 w 13"/>
                <a:gd name="T7" fmla="*/ 7 h 7"/>
                <a:gd name="T8" fmla="*/ 0 w 13"/>
                <a:gd name="T9" fmla="*/ 4 h 7"/>
              </a:gdLst>
              <a:ahLst/>
              <a:cxnLst>
                <a:cxn ang="0">
                  <a:pos x="T0" y="T1"/>
                </a:cxn>
                <a:cxn ang="0">
                  <a:pos x="T2" y="T3"/>
                </a:cxn>
                <a:cxn ang="0">
                  <a:pos x="T4" y="T5"/>
                </a:cxn>
                <a:cxn ang="0">
                  <a:pos x="T6" y="T7"/>
                </a:cxn>
                <a:cxn ang="0">
                  <a:pos x="T8" y="T9"/>
                </a:cxn>
              </a:cxnLst>
              <a:rect l="0" t="0" r="r" b="b"/>
              <a:pathLst>
                <a:path w="13" h="7">
                  <a:moveTo>
                    <a:pt x="0" y="4"/>
                  </a:moveTo>
                  <a:lnTo>
                    <a:pt x="2" y="0"/>
                  </a:lnTo>
                  <a:lnTo>
                    <a:pt x="13" y="2"/>
                  </a:lnTo>
                  <a:lnTo>
                    <a:pt x="13" y="7"/>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33"/>
            <p:cNvSpPr>
              <a:spLocks/>
            </p:cNvSpPr>
            <p:nvPr/>
          </p:nvSpPr>
          <p:spPr bwMode="auto">
            <a:xfrm>
              <a:off x="6818" y="594"/>
              <a:ext cx="36" cy="56"/>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34"/>
            <p:cNvSpPr>
              <a:spLocks/>
            </p:cNvSpPr>
            <p:nvPr/>
          </p:nvSpPr>
          <p:spPr bwMode="auto">
            <a:xfrm>
              <a:off x="6818" y="596"/>
              <a:ext cx="24" cy="53"/>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35"/>
            <p:cNvSpPr>
              <a:spLocks/>
            </p:cNvSpPr>
            <p:nvPr/>
          </p:nvSpPr>
          <p:spPr bwMode="auto">
            <a:xfrm>
              <a:off x="6830" y="619"/>
              <a:ext cx="31" cy="19"/>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36"/>
            <p:cNvSpPr>
              <a:spLocks/>
            </p:cNvSpPr>
            <p:nvPr/>
          </p:nvSpPr>
          <p:spPr bwMode="auto">
            <a:xfrm>
              <a:off x="6854" y="635"/>
              <a:ext cx="7" cy="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37"/>
            <p:cNvSpPr>
              <a:spLocks/>
            </p:cNvSpPr>
            <p:nvPr/>
          </p:nvSpPr>
          <p:spPr bwMode="auto">
            <a:xfrm>
              <a:off x="6855" y="633"/>
              <a:ext cx="5" cy="2"/>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38"/>
            <p:cNvSpPr>
              <a:spLocks/>
            </p:cNvSpPr>
            <p:nvPr/>
          </p:nvSpPr>
          <p:spPr bwMode="auto">
            <a:xfrm>
              <a:off x="6831" y="601"/>
              <a:ext cx="28" cy="39"/>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39"/>
            <p:cNvSpPr>
              <a:spLocks/>
            </p:cNvSpPr>
            <p:nvPr/>
          </p:nvSpPr>
          <p:spPr bwMode="auto">
            <a:xfrm>
              <a:off x="6831" y="602"/>
              <a:ext cx="25" cy="38"/>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40"/>
            <p:cNvSpPr>
              <a:spLocks/>
            </p:cNvSpPr>
            <p:nvPr/>
          </p:nvSpPr>
          <p:spPr bwMode="auto">
            <a:xfrm>
              <a:off x="6823" y="567"/>
              <a:ext cx="26" cy="24"/>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41"/>
            <p:cNvSpPr>
              <a:spLocks/>
            </p:cNvSpPr>
            <p:nvPr/>
          </p:nvSpPr>
          <p:spPr bwMode="auto">
            <a:xfrm>
              <a:off x="6820" y="563"/>
              <a:ext cx="29" cy="2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42"/>
            <p:cNvSpPr>
              <a:spLocks/>
            </p:cNvSpPr>
            <p:nvPr/>
          </p:nvSpPr>
          <p:spPr bwMode="auto">
            <a:xfrm>
              <a:off x="6829" y="563"/>
              <a:ext cx="20" cy="13"/>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43"/>
            <p:cNvSpPr>
              <a:spLocks/>
            </p:cNvSpPr>
            <p:nvPr/>
          </p:nvSpPr>
          <p:spPr bwMode="auto">
            <a:xfrm>
              <a:off x="6821" y="566"/>
              <a:ext cx="10" cy="18"/>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44"/>
            <p:cNvSpPr>
              <a:spLocks/>
            </p:cNvSpPr>
            <p:nvPr/>
          </p:nvSpPr>
          <p:spPr bwMode="auto">
            <a:xfrm>
              <a:off x="6821" y="572"/>
              <a:ext cx="29" cy="13"/>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45"/>
            <p:cNvSpPr>
              <a:spLocks noEditPoints="1"/>
            </p:cNvSpPr>
            <p:nvPr/>
          </p:nvSpPr>
          <p:spPr bwMode="auto">
            <a:xfrm>
              <a:off x="6761" y="707"/>
              <a:ext cx="86" cy="101"/>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46"/>
            <p:cNvSpPr>
              <a:spLocks/>
            </p:cNvSpPr>
            <p:nvPr/>
          </p:nvSpPr>
          <p:spPr bwMode="auto">
            <a:xfrm>
              <a:off x="6744" y="799"/>
              <a:ext cx="120" cy="38"/>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47"/>
            <p:cNvSpPr>
              <a:spLocks/>
            </p:cNvSpPr>
            <p:nvPr/>
          </p:nvSpPr>
          <p:spPr bwMode="auto">
            <a:xfrm>
              <a:off x="6744" y="805"/>
              <a:ext cx="114" cy="3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48"/>
            <p:cNvSpPr>
              <a:spLocks/>
            </p:cNvSpPr>
            <p:nvPr/>
          </p:nvSpPr>
          <p:spPr bwMode="auto">
            <a:xfrm>
              <a:off x="6744" y="799"/>
              <a:ext cx="120" cy="38"/>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Oval 49"/>
            <p:cNvSpPr>
              <a:spLocks noChangeArrowheads="1"/>
            </p:cNvSpPr>
            <p:nvPr/>
          </p:nvSpPr>
          <p:spPr bwMode="auto">
            <a:xfrm>
              <a:off x="6755"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Oval 50"/>
            <p:cNvSpPr>
              <a:spLocks noChangeArrowheads="1"/>
            </p:cNvSpPr>
            <p:nvPr/>
          </p:nvSpPr>
          <p:spPr bwMode="auto">
            <a:xfrm>
              <a:off x="6761"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51"/>
            <p:cNvSpPr>
              <a:spLocks/>
            </p:cNvSpPr>
            <p:nvPr/>
          </p:nvSpPr>
          <p:spPr bwMode="auto">
            <a:xfrm>
              <a:off x="6761"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Oval 52"/>
            <p:cNvSpPr>
              <a:spLocks noChangeArrowheads="1"/>
            </p:cNvSpPr>
            <p:nvPr/>
          </p:nvSpPr>
          <p:spPr bwMode="auto">
            <a:xfrm>
              <a:off x="6823"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Oval 53"/>
            <p:cNvSpPr>
              <a:spLocks noChangeArrowheads="1"/>
            </p:cNvSpPr>
            <p:nvPr/>
          </p:nvSpPr>
          <p:spPr bwMode="auto">
            <a:xfrm>
              <a:off x="6829"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54"/>
            <p:cNvSpPr>
              <a:spLocks/>
            </p:cNvSpPr>
            <p:nvPr/>
          </p:nvSpPr>
          <p:spPr bwMode="auto">
            <a:xfrm>
              <a:off x="6829"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55"/>
            <p:cNvSpPr>
              <a:spLocks noEditPoints="1"/>
            </p:cNvSpPr>
            <p:nvPr/>
          </p:nvSpPr>
          <p:spPr bwMode="auto">
            <a:xfrm>
              <a:off x="6740" y="638"/>
              <a:ext cx="128" cy="75"/>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56"/>
            <p:cNvSpPr>
              <a:spLocks/>
            </p:cNvSpPr>
            <p:nvPr/>
          </p:nvSpPr>
          <p:spPr bwMode="auto">
            <a:xfrm>
              <a:off x="6744" y="692"/>
              <a:ext cx="114" cy="21"/>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57"/>
            <p:cNvSpPr>
              <a:spLocks/>
            </p:cNvSpPr>
            <p:nvPr/>
          </p:nvSpPr>
          <p:spPr bwMode="auto">
            <a:xfrm>
              <a:off x="6744" y="685"/>
              <a:ext cx="120" cy="28"/>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58"/>
            <p:cNvSpPr>
              <a:spLocks/>
            </p:cNvSpPr>
            <p:nvPr/>
          </p:nvSpPr>
          <p:spPr bwMode="auto">
            <a:xfrm>
              <a:off x="7492" y="642"/>
              <a:ext cx="22" cy="104"/>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59"/>
            <p:cNvSpPr>
              <a:spLocks/>
            </p:cNvSpPr>
            <p:nvPr/>
          </p:nvSpPr>
          <p:spPr bwMode="auto">
            <a:xfrm>
              <a:off x="7504" y="642"/>
              <a:ext cx="10" cy="104"/>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60"/>
            <p:cNvSpPr>
              <a:spLocks/>
            </p:cNvSpPr>
            <p:nvPr/>
          </p:nvSpPr>
          <p:spPr bwMode="auto">
            <a:xfrm>
              <a:off x="7492" y="642"/>
              <a:ext cx="9" cy="104"/>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61"/>
            <p:cNvSpPr>
              <a:spLocks/>
            </p:cNvSpPr>
            <p:nvPr/>
          </p:nvSpPr>
          <p:spPr bwMode="auto">
            <a:xfrm>
              <a:off x="7240" y="391"/>
              <a:ext cx="85" cy="81"/>
            </a:xfrm>
            <a:custGeom>
              <a:avLst/>
              <a:gdLst>
                <a:gd name="T0" fmla="*/ 85 w 85"/>
                <a:gd name="T1" fmla="*/ 53 h 81"/>
                <a:gd name="T2" fmla="*/ 56 w 85"/>
                <a:gd name="T3" fmla="*/ 81 h 81"/>
                <a:gd name="T4" fmla="*/ 0 w 85"/>
                <a:gd name="T5" fmla="*/ 28 h 81"/>
                <a:gd name="T6" fmla="*/ 30 w 85"/>
                <a:gd name="T7" fmla="*/ 0 h 81"/>
                <a:gd name="T8" fmla="*/ 85 w 85"/>
                <a:gd name="T9" fmla="*/ 53 h 81"/>
              </a:gdLst>
              <a:ahLst/>
              <a:cxnLst>
                <a:cxn ang="0">
                  <a:pos x="T0" y="T1"/>
                </a:cxn>
                <a:cxn ang="0">
                  <a:pos x="T2" y="T3"/>
                </a:cxn>
                <a:cxn ang="0">
                  <a:pos x="T4" y="T5"/>
                </a:cxn>
                <a:cxn ang="0">
                  <a:pos x="T6" y="T7"/>
                </a:cxn>
                <a:cxn ang="0">
                  <a:pos x="T8" y="T9"/>
                </a:cxn>
              </a:cxnLst>
              <a:rect l="0" t="0" r="r" b="b"/>
              <a:pathLst>
                <a:path w="85" h="81">
                  <a:moveTo>
                    <a:pt x="85" y="53"/>
                  </a:moveTo>
                  <a:lnTo>
                    <a:pt x="56" y="81"/>
                  </a:lnTo>
                  <a:lnTo>
                    <a:pt x="0" y="28"/>
                  </a:lnTo>
                  <a:lnTo>
                    <a:pt x="30" y="0"/>
                  </a:lnTo>
                  <a:lnTo>
                    <a:pt x="85" y="5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62"/>
            <p:cNvSpPr>
              <a:spLocks/>
            </p:cNvSpPr>
            <p:nvPr/>
          </p:nvSpPr>
          <p:spPr bwMode="auto">
            <a:xfrm>
              <a:off x="7063" y="221"/>
              <a:ext cx="202" cy="194"/>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63"/>
            <p:cNvSpPr>
              <a:spLocks/>
            </p:cNvSpPr>
            <p:nvPr/>
          </p:nvSpPr>
          <p:spPr bwMode="auto">
            <a:xfrm>
              <a:off x="7281" y="430"/>
              <a:ext cx="372" cy="356"/>
            </a:xfrm>
            <a:custGeom>
              <a:avLst/>
              <a:gdLst>
                <a:gd name="T0" fmla="*/ 372 w 372"/>
                <a:gd name="T1" fmla="*/ 316 h 356"/>
                <a:gd name="T2" fmla="*/ 330 w 372"/>
                <a:gd name="T3" fmla="*/ 356 h 356"/>
                <a:gd name="T4" fmla="*/ 0 w 372"/>
                <a:gd name="T5" fmla="*/ 39 h 356"/>
                <a:gd name="T6" fmla="*/ 41 w 372"/>
                <a:gd name="T7" fmla="*/ 0 h 356"/>
                <a:gd name="T8" fmla="*/ 372 w 372"/>
                <a:gd name="T9" fmla="*/ 316 h 356"/>
              </a:gdLst>
              <a:ahLst/>
              <a:cxnLst>
                <a:cxn ang="0">
                  <a:pos x="T0" y="T1"/>
                </a:cxn>
                <a:cxn ang="0">
                  <a:pos x="T2" y="T3"/>
                </a:cxn>
                <a:cxn ang="0">
                  <a:pos x="T4" y="T5"/>
                </a:cxn>
                <a:cxn ang="0">
                  <a:pos x="T6" y="T7"/>
                </a:cxn>
                <a:cxn ang="0">
                  <a:pos x="T8" y="T9"/>
                </a:cxn>
              </a:cxnLst>
              <a:rect l="0" t="0" r="r" b="b"/>
              <a:pathLst>
                <a:path w="372" h="356">
                  <a:moveTo>
                    <a:pt x="372" y="316"/>
                  </a:moveTo>
                  <a:lnTo>
                    <a:pt x="330" y="356"/>
                  </a:lnTo>
                  <a:lnTo>
                    <a:pt x="0" y="39"/>
                  </a:lnTo>
                  <a:lnTo>
                    <a:pt x="41" y="0"/>
                  </a:lnTo>
                  <a:lnTo>
                    <a:pt x="372" y="31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64"/>
            <p:cNvSpPr>
              <a:spLocks/>
            </p:cNvSpPr>
            <p:nvPr/>
          </p:nvSpPr>
          <p:spPr bwMode="auto">
            <a:xfrm>
              <a:off x="7236" y="387"/>
              <a:ext cx="38" cy="3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65"/>
            <p:cNvSpPr>
              <a:spLocks/>
            </p:cNvSpPr>
            <p:nvPr/>
          </p:nvSpPr>
          <p:spPr bwMode="auto">
            <a:xfrm>
              <a:off x="7142" y="297"/>
              <a:ext cx="28" cy="26"/>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66"/>
            <p:cNvSpPr>
              <a:spLocks/>
            </p:cNvSpPr>
            <p:nvPr/>
          </p:nvSpPr>
          <p:spPr bwMode="auto">
            <a:xfrm>
              <a:off x="7275" y="424"/>
              <a:ext cx="54" cy="51"/>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67"/>
            <p:cNvSpPr>
              <a:spLocks/>
            </p:cNvSpPr>
            <p:nvPr/>
          </p:nvSpPr>
          <p:spPr bwMode="auto">
            <a:xfrm>
              <a:off x="7311" y="433"/>
              <a:ext cx="342" cy="317"/>
            </a:xfrm>
            <a:custGeom>
              <a:avLst/>
              <a:gdLst>
                <a:gd name="T0" fmla="*/ 342 w 342"/>
                <a:gd name="T1" fmla="*/ 313 h 317"/>
                <a:gd name="T2" fmla="*/ 338 w 342"/>
                <a:gd name="T3" fmla="*/ 317 h 317"/>
                <a:gd name="T4" fmla="*/ 0 w 342"/>
                <a:gd name="T5" fmla="*/ 14 h 317"/>
                <a:gd name="T6" fmla="*/ 14 w 342"/>
                <a:gd name="T7" fmla="*/ 0 h 317"/>
                <a:gd name="T8" fmla="*/ 342 w 342"/>
                <a:gd name="T9" fmla="*/ 313 h 317"/>
              </a:gdLst>
              <a:ahLst/>
              <a:cxnLst>
                <a:cxn ang="0">
                  <a:pos x="T0" y="T1"/>
                </a:cxn>
                <a:cxn ang="0">
                  <a:pos x="T2" y="T3"/>
                </a:cxn>
                <a:cxn ang="0">
                  <a:pos x="T4" y="T5"/>
                </a:cxn>
                <a:cxn ang="0">
                  <a:pos x="T6" y="T7"/>
                </a:cxn>
                <a:cxn ang="0">
                  <a:pos x="T8" y="T9"/>
                </a:cxn>
              </a:cxnLst>
              <a:rect l="0" t="0" r="r" b="b"/>
              <a:pathLst>
                <a:path w="342" h="317">
                  <a:moveTo>
                    <a:pt x="342" y="313"/>
                  </a:moveTo>
                  <a:lnTo>
                    <a:pt x="338" y="317"/>
                  </a:lnTo>
                  <a:lnTo>
                    <a:pt x="0" y="14"/>
                  </a:lnTo>
                  <a:lnTo>
                    <a:pt x="14" y="0"/>
                  </a:lnTo>
                  <a:lnTo>
                    <a:pt x="342" y="313"/>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68"/>
            <p:cNvSpPr>
              <a:spLocks/>
            </p:cNvSpPr>
            <p:nvPr/>
          </p:nvSpPr>
          <p:spPr bwMode="auto">
            <a:xfrm>
              <a:off x="7284" y="458"/>
              <a:ext cx="331" cy="328"/>
            </a:xfrm>
            <a:custGeom>
              <a:avLst/>
              <a:gdLst>
                <a:gd name="T0" fmla="*/ 327 w 331"/>
                <a:gd name="T1" fmla="*/ 328 h 328"/>
                <a:gd name="T2" fmla="*/ 331 w 331"/>
                <a:gd name="T3" fmla="*/ 325 h 328"/>
                <a:gd name="T4" fmla="*/ 15 w 331"/>
                <a:gd name="T5" fmla="*/ 0 h 328"/>
                <a:gd name="T6" fmla="*/ 0 w 331"/>
                <a:gd name="T7" fmla="*/ 14 h 328"/>
                <a:gd name="T8" fmla="*/ 327 w 331"/>
                <a:gd name="T9" fmla="*/ 328 h 328"/>
              </a:gdLst>
              <a:ahLst/>
              <a:cxnLst>
                <a:cxn ang="0">
                  <a:pos x="T0" y="T1"/>
                </a:cxn>
                <a:cxn ang="0">
                  <a:pos x="T2" y="T3"/>
                </a:cxn>
                <a:cxn ang="0">
                  <a:pos x="T4" y="T5"/>
                </a:cxn>
                <a:cxn ang="0">
                  <a:pos x="T6" y="T7"/>
                </a:cxn>
                <a:cxn ang="0">
                  <a:pos x="T8" y="T9"/>
                </a:cxn>
              </a:cxnLst>
              <a:rect l="0" t="0" r="r" b="b"/>
              <a:pathLst>
                <a:path w="331" h="328">
                  <a:moveTo>
                    <a:pt x="327" y="328"/>
                  </a:moveTo>
                  <a:lnTo>
                    <a:pt x="331" y="325"/>
                  </a:lnTo>
                  <a:lnTo>
                    <a:pt x="15" y="0"/>
                  </a:lnTo>
                  <a:lnTo>
                    <a:pt x="0" y="14"/>
                  </a:lnTo>
                  <a:lnTo>
                    <a:pt x="327" y="328"/>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69"/>
            <p:cNvSpPr>
              <a:spLocks/>
            </p:cNvSpPr>
            <p:nvPr/>
          </p:nvSpPr>
          <p:spPr bwMode="auto">
            <a:xfrm>
              <a:off x="7431" y="746"/>
              <a:ext cx="232" cy="3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Oval 70"/>
            <p:cNvSpPr>
              <a:spLocks noChangeArrowheads="1"/>
            </p:cNvSpPr>
            <p:nvPr/>
          </p:nvSpPr>
          <p:spPr bwMode="auto">
            <a:xfrm>
              <a:off x="7325"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Oval 71"/>
            <p:cNvSpPr>
              <a:spLocks noChangeArrowheads="1"/>
            </p:cNvSpPr>
            <p:nvPr/>
          </p:nvSpPr>
          <p:spPr bwMode="auto">
            <a:xfrm>
              <a:off x="745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Oval 72"/>
            <p:cNvSpPr>
              <a:spLocks noChangeArrowheads="1"/>
            </p:cNvSpPr>
            <p:nvPr/>
          </p:nvSpPr>
          <p:spPr bwMode="auto">
            <a:xfrm>
              <a:off x="7560"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73"/>
            <p:cNvSpPr>
              <a:spLocks/>
            </p:cNvSpPr>
            <p:nvPr/>
          </p:nvSpPr>
          <p:spPr bwMode="auto">
            <a:xfrm>
              <a:off x="7278" y="683"/>
              <a:ext cx="119" cy="13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74"/>
            <p:cNvSpPr>
              <a:spLocks/>
            </p:cNvSpPr>
            <p:nvPr/>
          </p:nvSpPr>
          <p:spPr bwMode="auto">
            <a:xfrm>
              <a:off x="7470" y="778"/>
              <a:ext cx="1"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75"/>
            <p:cNvSpPr>
              <a:spLocks/>
            </p:cNvSpPr>
            <p:nvPr/>
          </p:nvSpPr>
          <p:spPr bwMode="auto">
            <a:xfrm>
              <a:off x="7395" y="778"/>
              <a:ext cx="1"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76"/>
            <p:cNvSpPr>
              <a:spLocks/>
            </p:cNvSpPr>
            <p:nvPr/>
          </p:nvSpPr>
          <p:spPr bwMode="auto">
            <a:xfrm>
              <a:off x="7278" y="683"/>
              <a:ext cx="44" cy="13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Rectangle 77"/>
            <p:cNvSpPr>
              <a:spLocks noChangeArrowheads="1"/>
            </p:cNvSpPr>
            <p:nvPr/>
          </p:nvSpPr>
          <p:spPr bwMode="auto">
            <a:xfrm>
              <a:off x="7069" y="242"/>
              <a:ext cx="7" cy="23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78"/>
            <p:cNvSpPr>
              <a:spLocks/>
            </p:cNvSpPr>
            <p:nvPr/>
          </p:nvSpPr>
          <p:spPr bwMode="auto">
            <a:xfrm>
              <a:off x="7354" y="683"/>
              <a:ext cx="315" cy="13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79"/>
            <p:cNvSpPr>
              <a:spLocks/>
            </p:cNvSpPr>
            <p:nvPr/>
          </p:nvSpPr>
          <p:spPr bwMode="auto">
            <a:xfrm>
              <a:off x="7354" y="683"/>
              <a:ext cx="104" cy="13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80"/>
            <p:cNvSpPr>
              <a:spLocks/>
            </p:cNvSpPr>
            <p:nvPr/>
          </p:nvSpPr>
          <p:spPr bwMode="auto">
            <a:xfrm>
              <a:off x="7361" y="8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81"/>
            <p:cNvSpPr>
              <a:spLocks/>
            </p:cNvSpPr>
            <p:nvPr/>
          </p:nvSpPr>
          <p:spPr bwMode="auto">
            <a:xfrm>
              <a:off x="7361" y="8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82"/>
            <p:cNvSpPr>
              <a:spLocks/>
            </p:cNvSpPr>
            <p:nvPr/>
          </p:nvSpPr>
          <p:spPr bwMode="auto">
            <a:xfrm>
              <a:off x="7361" y="8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83"/>
            <p:cNvSpPr>
              <a:spLocks/>
            </p:cNvSpPr>
            <p:nvPr/>
          </p:nvSpPr>
          <p:spPr bwMode="auto">
            <a:xfrm>
              <a:off x="7368" y="778"/>
              <a:ext cx="301" cy="41"/>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84"/>
            <p:cNvSpPr>
              <a:spLocks/>
            </p:cNvSpPr>
            <p:nvPr/>
          </p:nvSpPr>
          <p:spPr bwMode="auto">
            <a:xfrm>
              <a:off x="7374" y="698"/>
              <a:ext cx="71" cy="8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85"/>
            <p:cNvSpPr>
              <a:spLocks/>
            </p:cNvSpPr>
            <p:nvPr/>
          </p:nvSpPr>
          <p:spPr bwMode="auto">
            <a:xfrm>
              <a:off x="7374" y="698"/>
              <a:ext cx="71" cy="8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Oval 86"/>
            <p:cNvSpPr>
              <a:spLocks noChangeArrowheads="1"/>
            </p:cNvSpPr>
            <p:nvPr/>
          </p:nvSpPr>
          <p:spPr bwMode="auto">
            <a:xfrm>
              <a:off x="7376"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Oval 87"/>
            <p:cNvSpPr>
              <a:spLocks noChangeArrowheads="1"/>
            </p:cNvSpPr>
            <p:nvPr/>
          </p:nvSpPr>
          <p:spPr bwMode="auto">
            <a:xfrm>
              <a:off x="7392"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Oval 88"/>
            <p:cNvSpPr>
              <a:spLocks noChangeArrowheads="1"/>
            </p:cNvSpPr>
            <p:nvPr/>
          </p:nvSpPr>
          <p:spPr bwMode="auto">
            <a:xfrm>
              <a:off x="7579"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Oval 89"/>
            <p:cNvSpPr>
              <a:spLocks noChangeArrowheads="1"/>
            </p:cNvSpPr>
            <p:nvPr/>
          </p:nvSpPr>
          <p:spPr bwMode="auto">
            <a:xfrm>
              <a:off x="750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90"/>
            <p:cNvSpPr>
              <a:spLocks/>
            </p:cNvSpPr>
            <p:nvPr/>
          </p:nvSpPr>
          <p:spPr bwMode="auto">
            <a:xfrm>
              <a:off x="7392" y="807"/>
              <a:ext cx="29" cy="30"/>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91"/>
            <p:cNvSpPr>
              <a:spLocks/>
            </p:cNvSpPr>
            <p:nvPr/>
          </p:nvSpPr>
          <p:spPr bwMode="auto">
            <a:xfrm>
              <a:off x="7301" y="790"/>
              <a:ext cx="42" cy="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92"/>
            <p:cNvSpPr>
              <a:spLocks/>
            </p:cNvSpPr>
            <p:nvPr/>
          </p:nvSpPr>
          <p:spPr bwMode="auto">
            <a:xfrm>
              <a:off x="7301" y="802"/>
              <a:ext cx="42" cy="6"/>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93"/>
            <p:cNvSpPr>
              <a:spLocks/>
            </p:cNvSpPr>
            <p:nvPr/>
          </p:nvSpPr>
          <p:spPr bwMode="auto">
            <a:xfrm>
              <a:off x="7290" y="698"/>
              <a:ext cx="79" cy="8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94"/>
            <p:cNvSpPr>
              <a:spLocks/>
            </p:cNvSpPr>
            <p:nvPr/>
          </p:nvSpPr>
          <p:spPr bwMode="auto">
            <a:xfrm>
              <a:off x="7290" y="698"/>
              <a:ext cx="64" cy="8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95"/>
            <p:cNvSpPr>
              <a:spLocks noEditPoints="1"/>
            </p:cNvSpPr>
            <p:nvPr/>
          </p:nvSpPr>
          <p:spPr bwMode="auto">
            <a:xfrm>
              <a:off x="6958" y="500"/>
              <a:ext cx="98" cy="9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96"/>
            <p:cNvSpPr>
              <a:spLocks noEditPoints="1"/>
            </p:cNvSpPr>
            <p:nvPr/>
          </p:nvSpPr>
          <p:spPr bwMode="auto">
            <a:xfrm>
              <a:off x="6906" y="576"/>
              <a:ext cx="89" cy="86"/>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97"/>
            <p:cNvSpPr>
              <a:spLocks noEditPoints="1"/>
            </p:cNvSpPr>
            <p:nvPr/>
          </p:nvSpPr>
          <p:spPr bwMode="auto">
            <a:xfrm>
              <a:off x="7031" y="552"/>
              <a:ext cx="124" cy="119"/>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98"/>
            <p:cNvSpPr>
              <a:spLocks noEditPoints="1"/>
            </p:cNvSpPr>
            <p:nvPr/>
          </p:nvSpPr>
          <p:spPr bwMode="auto">
            <a:xfrm>
              <a:off x="7153" y="554"/>
              <a:ext cx="80" cy="77"/>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99"/>
            <p:cNvSpPr>
              <a:spLocks/>
            </p:cNvSpPr>
            <p:nvPr/>
          </p:nvSpPr>
          <p:spPr bwMode="auto">
            <a:xfrm>
              <a:off x="6890" y="638"/>
              <a:ext cx="360" cy="71"/>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00"/>
            <p:cNvSpPr>
              <a:spLocks/>
            </p:cNvSpPr>
            <p:nvPr/>
          </p:nvSpPr>
          <p:spPr bwMode="auto">
            <a:xfrm>
              <a:off x="6904" y="638"/>
              <a:ext cx="346" cy="71"/>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01"/>
            <p:cNvSpPr>
              <a:spLocks/>
            </p:cNvSpPr>
            <p:nvPr/>
          </p:nvSpPr>
          <p:spPr bwMode="auto">
            <a:xfrm>
              <a:off x="6891" y="398"/>
              <a:ext cx="358" cy="12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102"/>
            <p:cNvSpPr>
              <a:spLocks/>
            </p:cNvSpPr>
            <p:nvPr/>
          </p:nvSpPr>
          <p:spPr bwMode="auto">
            <a:xfrm>
              <a:off x="6962" y="398"/>
              <a:ext cx="287" cy="12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2" name="Oval 103"/>
            <p:cNvSpPr>
              <a:spLocks noChangeArrowheads="1"/>
            </p:cNvSpPr>
            <p:nvPr/>
          </p:nvSpPr>
          <p:spPr bwMode="auto">
            <a:xfrm>
              <a:off x="759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3" name="Oval 104"/>
            <p:cNvSpPr>
              <a:spLocks noChangeArrowheads="1"/>
            </p:cNvSpPr>
            <p:nvPr/>
          </p:nvSpPr>
          <p:spPr bwMode="auto">
            <a:xfrm>
              <a:off x="752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4" name="Freeform 105"/>
            <p:cNvSpPr>
              <a:spLocks/>
            </p:cNvSpPr>
            <p:nvPr/>
          </p:nvSpPr>
          <p:spPr bwMode="auto">
            <a:xfrm>
              <a:off x="7525" y="807"/>
              <a:ext cx="29" cy="30"/>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106"/>
            <p:cNvSpPr>
              <a:spLocks/>
            </p:cNvSpPr>
            <p:nvPr/>
          </p:nvSpPr>
          <p:spPr bwMode="auto">
            <a:xfrm>
              <a:off x="7595" y="807"/>
              <a:ext cx="30" cy="30"/>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6" name="TextBox 255"/>
          <p:cNvSpPr txBox="1"/>
          <p:nvPr/>
        </p:nvSpPr>
        <p:spPr>
          <a:xfrm>
            <a:off x="3119339" y="2792254"/>
            <a:ext cx="3190337" cy="2083647"/>
          </a:xfrm>
          <a:prstGeom prst="rect">
            <a:avLst/>
          </a:prstGeom>
          <a:solidFill>
            <a:schemeClr val="tx2"/>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Azure</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2077741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7056784" cy="4700091"/>
          </a:xfrm>
          <a:solidFill>
            <a:srgbClr val="002050">
              <a:alpha val="75000"/>
            </a:srgbClr>
          </a:solidFill>
        </p:spPr>
        <p:txBody>
          <a:bodyPr vert="horz" wrap="square" lIns="146304" tIns="91440" rIns="146304" bIns="91440" rtlCol="0" anchor="t" anchorCtr="0">
            <a:noAutofit/>
          </a:bodyPr>
          <a:lstStyle/>
          <a:p>
            <a:r>
              <a:rPr lang="en-GB" sz="5400" b="1" dirty="0">
                <a:latin typeface="Segoe UI Light" panose="020B0502040204020203" pitchFamily="34" charset="0"/>
                <a:cs typeface="Segoe UI Light" panose="020B0502040204020203" pitchFamily="34" charset="0"/>
              </a:rPr>
              <a:t>Azure Portal 101</a:t>
            </a:r>
            <a:r>
              <a:rPr lang="en-GB" sz="5400" dirty="0">
                <a:latin typeface="Segoe UI Light" panose="020B0502040204020203" pitchFamily="34" charset="0"/>
                <a:cs typeface="Segoe UI Light" panose="020B0502040204020203" pitchFamily="34" charset="0"/>
              </a:rPr>
              <a:t/>
            </a:r>
            <a:br>
              <a:rPr lang="en-GB" sz="5400" dirty="0">
                <a:latin typeface="Segoe UI Light" panose="020B0502040204020203" pitchFamily="34" charset="0"/>
                <a:cs typeface="Segoe UI Light" panose="020B0502040204020203" pitchFamily="34" charset="0"/>
              </a:rPr>
            </a:br>
            <a:r>
              <a:rPr lang="en-GB" sz="5400" dirty="0">
                <a:latin typeface="Segoe UI Light" panose="020B0502040204020203" pitchFamily="34" charset="0"/>
                <a:cs typeface="Segoe UI Light" panose="020B0502040204020203" pitchFamily="34" charset="0"/>
              </a:rPr>
              <a:t>- </a:t>
            </a:r>
            <a:r>
              <a:rPr lang="en-GB" sz="4800" dirty="0">
                <a:latin typeface="Segoe UI Light" panose="020B0502040204020203" pitchFamily="34" charset="0"/>
                <a:cs typeface="Segoe UI Light" panose="020B0502040204020203" pitchFamily="34" charset="0"/>
              </a:rPr>
              <a:t>Identity and logon</a:t>
            </a: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 Resources and groups</a:t>
            </a: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 Marketplace</a:t>
            </a:r>
            <a:r>
              <a:rPr lang="en-GB" sz="4000" dirty="0">
                <a:solidFill>
                  <a:schemeClr val="tx1"/>
                </a:solidFill>
              </a:rPr>
              <a:t/>
            </a:r>
            <a:br>
              <a:rPr lang="en-GB" sz="4000" dirty="0">
                <a:solidFill>
                  <a:schemeClr val="tx1"/>
                </a:solidFill>
              </a:rPr>
            </a:br>
            <a:r>
              <a:rPr lang="en-GB" sz="4000" dirty="0">
                <a:solidFill>
                  <a:schemeClr val="tx1"/>
                </a:solidFill>
              </a:rPr>
              <a:t>- </a:t>
            </a:r>
            <a:r>
              <a:rPr lang="en-GB" sz="4800" dirty="0">
                <a:latin typeface="Segoe UI Light" panose="020B0502040204020203" pitchFamily="34" charset="0"/>
                <a:cs typeface="Segoe UI Light" panose="020B0502040204020203" pitchFamily="34" charset="0"/>
              </a:rPr>
              <a:t>Role Based Access Control</a:t>
            </a: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endParaRPr lang="en-US" sz="4400" dirty="0">
              <a:solidFill>
                <a:schemeClr val="tx1"/>
              </a:solidFill>
            </a:endParaRPr>
          </a:p>
        </p:txBody>
      </p:sp>
      <p:sp>
        <p:nvSpPr>
          <p:cNvPr id="3" name="Rectangle 2"/>
          <p:cNvSpPr/>
          <p:nvPr/>
        </p:nvSpPr>
        <p:spPr>
          <a:xfrm>
            <a:off x="291832" y="6423310"/>
            <a:ext cx="2632900" cy="369332"/>
          </a:xfrm>
          <a:prstGeom prst="rect">
            <a:avLst/>
          </a:prstGeom>
        </p:spPr>
        <p:txBody>
          <a:bodyPr wrap="none">
            <a:spAutoFit/>
          </a:bodyPr>
          <a:lstStyle/>
          <a:p>
            <a:r>
              <a:rPr lang="en-US" dirty="0"/>
              <a:t>https://portal.azure.com</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285908787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7056784" cy="5129171"/>
          </a:xfrm>
          <a:solidFill>
            <a:srgbClr val="002050">
              <a:alpha val="75000"/>
            </a:srgbClr>
          </a:solidFill>
        </p:spPr>
        <p:txBody>
          <a:bodyPr vert="horz" wrap="square" lIns="146304" tIns="91440" rIns="146304" bIns="91440" rtlCol="0" anchor="t" anchorCtr="0">
            <a:noAutofit/>
          </a:bodyPr>
          <a:lstStyle/>
          <a:p>
            <a:r>
              <a:rPr lang="en-GB" sz="5400" b="1" dirty="0" smtClean="0">
                <a:latin typeface="Segoe UI Light" panose="020B0502040204020203" pitchFamily="34" charset="0"/>
                <a:cs typeface="Segoe UI Light" panose="020B0502040204020203" pitchFamily="34" charset="0"/>
              </a:rPr>
              <a:t>Web Apps 101</a:t>
            </a:r>
            <a:r>
              <a:rPr lang="en-GB" sz="5400" b="1" dirty="0">
                <a:latin typeface="Segoe UI Light" panose="020B0502040204020203" pitchFamily="34" charset="0"/>
                <a:cs typeface="Segoe UI Light" panose="020B0502040204020203" pitchFamily="34" charset="0"/>
              </a:rPr>
              <a:t/>
            </a:r>
            <a:br>
              <a:rPr lang="en-GB" sz="5400" b="1" dirty="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 App Service Plans</a:t>
            </a:r>
            <a:br>
              <a:rPr lang="en-GB" sz="4000" dirty="0" smtClean="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 Windows or Linux</a:t>
            </a:r>
            <a:br>
              <a:rPr lang="en-GB" sz="4000" dirty="0" smtClean="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 Built-in Auto-scale and load balancing</a:t>
            </a:r>
            <a:br>
              <a:rPr lang="en-GB" sz="4000" dirty="0" smtClean="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 Deployment Slots</a:t>
            </a:r>
            <a:br>
              <a:rPr lang="en-GB" sz="4000" dirty="0" smtClean="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 Continuous Deployment</a:t>
            </a:r>
            <a:br>
              <a:rPr lang="en-GB" sz="4000" dirty="0" smtClean="0">
                <a:latin typeface="Segoe UI Light" panose="020B0502040204020203" pitchFamily="34" charset="0"/>
                <a:cs typeface="Segoe UI Light" panose="020B0502040204020203" pitchFamily="34" charset="0"/>
              </a:rPr>
            </a:br>
            <a:endParaRPr lang="en-US" sz="5400" b="1"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487786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0" y="1120998"/>
            <a:ext cx="11848191" cy="5302311"/>
          </a:xfrm>
          <a:solidFill>
            <a:srgbClr val="002050">
              <a:alpha val="75000"/>
            </a:srgbClr>
          </a:solidFill>
        </p:spPr>
        <p:txBody>
          <a:bodyPr vert="horz" wrap="square" lIns="146304" tIns="91440" rIns="146304" bIns="91440" rtlCol="0" anchor="t" anchorCtr="0">
            <a:noAutofit/>
          </a:bodyPr>
          <a:lstStyle/>
          <a:p>
            <a:r>
              <a:rPr lang="en-GB" sz="5400" dirty="0" smtClean="0">
                <a:latin typeface="Segoe UI Light" panose="020B0502040204020203" pitchFamily="34" charset="0"/>
                <a:cs typeface="Segoe UI Light" panose="020B0502040204020203" pitchFamily="34" charset="0"/>
              </a:rPr>
              <a:t>Azure SQL </a:t>
            </a:r>
            <a:r>
              <a:rPr lang="en-GB" sz="5400" dirty="0">
                <a:latin typeface="Segoe UI Light" panose="020B0502040204020203" pitchFamily="34" charset="0"/>
                <a:cs typeface="Segoe UI Light" panose="020B0502040204020203" pitchFamily="34" charset="0"/>
              </a:rPr>
              <a:t>101</a:t>
            </a:r>
            <a:r>
              <a:rPr lang="en-GB" sz="4400" dirty="0">
                <a:solidFill>
                  <a:schemeClr val="tx1"/>
                </a:solidFill>
              </a:rPr>
              <a:t/>
            </a:r>
            <a:br>
              <a:rPr lang="en-GB" sz="4400" dirty="0">
                <a:solidFill>
                  <a:schemeClr val="tx1"/>
                </a:solidFill>
              </a:rPr>
            </a:br>
            <a:r>
              <a:rPr lang="en-GB" sz="4400" dirty="0"/>
              <a:t>- SQL-as-a-Service</a:t>
            </a:r>
            <a:br>
              <a:rPr lang="en-GB" sz="4400" dirty="0"/>
            </a:br>
            <a:r>
              <a:rPr lang="en-GB" sz="4000" dirty="0" smtClean="0">
                <a:solidFill>
                  <a:schemeClr val="tx1"/>
                </a:solidFill>
              </a:rPr>
              <a:t>- </a:t>
            </a:r>
            <a:r>
              <a:rPr lang="en-GB" sz="4400" dirty="0" smtClean="0"/>
              <a:t>Database </a:t>
            </a:r>
            <a:r>
              <a:rPr lang="en-GB" sz="4400" dirty="0"/>
              <a:t>Transaction Units (DTUs</a:t>
            </a:r>
            <a:r>
              <a:rPr lang="en-GB" sz="4400" dirty="0" smtClean="0"/>
              <a:t>)</a:t>
            </a:r>
            <a:br>
              <a:rPr lang="en-GB" sz="4400" dirty="0" smtClean="0"/>
            </a:br>
            <a:r>
              <a:rPr lang="en-GB" sz="4400" dirty="0" smtClean="0"/>
              <a:t>- Elastic Pools </a:t>
            </a:r>
            <a:br>
              <a:rPr lang="en-GB" sz="4400" dirty="0" smtClean="0"/>
            </a:br>
            <a:r>
              <a:rPr lang="en-GB" sz="4400" dirty="0" smtClean="0"/>
              <a:t>- 3 Service Tiers</a:t>
            </a:r>
            <a:br>
              <a:rPr lang="en-GB" sz="4400" dirty="0" smtClean="0"/>
            </a:br>
            <a:r>
              <a:rPr lang="en-GB" sz="4400" dirty="0" smtClean="0"/>
              <a:t>- Point in Time Restore (Geo Restore)</a:t>
            </a:r>
            <a:br>
              <a:rPr lang="en-GB" sz="4400" dirty="0" smtClean="0"/>
            </a:br>
            <a:r>
              <a:rPr lang="en-GB" sz="4400" dirty="0" smtClean="0"/>
              <a:t>- Long Term Retention</a:t>
            </a:r>
            <a:br>
              <a:rPr lang="en-GB" sz="4400" dirty="0" smtClean="0"/>
            </a:br>
            <a:r>
              <a:rPr lang="en-GB" sz="4400" dirty="0" smtClean="0"/>
              <a:t>- Geo-replication (Up to 4 readable secondary DBs)</a:t>
            </a:r>
            <a:br>
              <a:rPr lang="en-GB" sz="4400" dirty="0" smtClean="0"/>
            </a:br>
            <a:r>
              <a:rPr lang="en-GB" sz="4400" dirty="0"/>
              <a:t/>
            </a:r>
            <a:br>
              <a:rPr lang="en-GB" sz="4400" dirty="0"/>
            </a:br>
            <a:endParaRPr lang="en-US" sz="4400" dirty="0">
              <a:solidFill>
                <a:schemeClr val="tx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39234058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26798" y="0"/>
            <a:ext cx="6869305" cy="6994526"/>
          </a:xfrm>
          <a:prstGeom prst="rect">
            <a:avLst/>
          </a:prstGeom>
        </p:spPr>
      </p:pic>
      <p:sp>
        <p:nvSpPr>
          <p:cNvPr id="2" name="Title 1"/>
          <p:cNvSpPr>
            <a:spLocks noGrp="1"/>
          </p:cNvSpPr>
          <p:nvPr>
            <p:ph type="title"/>
          </p:nvPr>
        </p:nvSpPr>
        <p:spPr>
          <a:xfrm>
            <a:off x="313580" y="1120998"/>
            <a:ext cx="11848191" cy="5302311"/>
          </a:xfrm>
          <a:solidFill>
            <a:srgbClr val="002050">
              <a:alpha val="75000"/>
            </a:srgbClr>
          </a:solidFill>
        </p:spPr>
        <p:txBody>
          <a:bodyPr vert="horz" wrap="square" lIns="146304" tIns="91440" rIns="146304" bIns="91440" rtlCol="0" anchor="t" anchorCtr="0">
            <a:noAutofit/>
          </a:bodyPr>
          <a:lstStyle/>
          <a:p>
            <a:r>
              <a:rPr lang="en-GB" sz="5400" dirty="0" smtClean="0">
                <a:latin typeface="Segoe UI Light" panose="020B0502040204020203" pitchFamily="34" charset="0"/>
                <a:cs typeface="Segoe UI Light" panose="020B0502040204020203" pitchFamily="34" charset="0"/>
              </a:rPr>
              <a:t>Azure SQL For The Win?</a:t>
            </a:r>
            <a:r>
              <a:rPr lang="en-GB" sz="4400" dirty="0">
                <a:solidFill>
                  <a:schemeClr val="tx1"/>
                </a:solidFill>
              </a:rPr>
              <a:t/>
            </a:r>
            <a:br>
              <a:rPr lang="en-GB" sz="4400" dirty="0">
                <a:solidFill>
                  <a:schemeClr val="tx1"/>
                </a:solidFill>
              </a:rPr>
            </a:br>
            <a:r>
              <a:rPr lang="en-GB" sz="4400" dirty="0"/>
              <a:t>- Azure SQL</a:t>
            </a:r>
            <a:r>
              <a:rPr lang="en-GB" sz="4000" dirty="0" smtClean="0">
                <a:solidFill>
                  <a:schemeClr val="tx1"/>
                </a:solidFill>
              </a:rPr>
              <a:t/>
            </a:r>
            <a:br>
              <a:rPr lang="en-GB" sz="4000" dirty="0" smtClean="0">
                <a:solidFill>
                  <a:schemeClr val="tx1"/>
                </a:solidFill>
              </a:rPr>
            </a:br>
            <a:r>
              <a:rPr lang="en-GB" sz="4000" dirty="0" smtClean="0">
                <a:solidFill>
                  <a:schemeClr val="tx1"/>
                </a:solidFill>
              </a:rPr>
              <a:t>- </a:t>
            </a:r>
            <a:r>
              <a:rPr lang="en-GB" sz="4400" dirty="0" smtClean="0"/>
              <a:t>SQL in VMs (IaaS)</a:t>
            </a:r>
            <a:br>
              <a:rPr lang="en-GB" sz="4400" dirty="0" smtClean="0"/>
            </a:br>
            <a:r>
              <a:rPr lang="en-GB" sz="4400" dirty="0" smtClean="0"/>
              <a:t>- Managed Instance Azure SQL (Preview)</a:t>
            </a:r>
            <a:br>
              <a:rPr lang="en-GB" sz="4400" dirty="0" smtClean="0"/>
            </a:br>
            <a:r>
              <a:rPr lang="en-GB" sz="4400" dirty="0"/>
              <a:t/>
            </a:r>
            <a:br>
              <a:rPr lang="en-GB" sz="4400" dirty="0"/>
            </a:br>
            <a:endParaRPr lang="en-US" sz="4400"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3496150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26798" y="0"/>
            <a:ext cx="6869305" cy="6994526"/>
          </a:xfrm>
          <a:prstGeom prst="rect">
            <a:avLst/>
          </a:prstGeom>
        </p:spPr>
      </p:pic>
      <p:sp>
        <p:nvSpPr>
          <p:cNvPr id="2" name="Title 1"/>
          <p:cNvSpPr>
            <a:spLocks noGrp="1"/>
          </p:cNvSpPr>
          <p:nvPr>
            <p:ph type="title"/>
          </p:nvPr>
        </p:nvSpPr>
        <p:spPr>
          <a:xfrm>
            <a:off x="313580" y="1120998"/>
            <a:ext cx="11848191" cy="5302311"/>
          </a:xfrm>
          <a:solidFill>
            <a:srgbClr val="002050">
              <a:alpha val="75000"/>
            </a:srgbClr>
          </a:solidFill>
        </p:spPr>
        <p:txBody>
          <a:bodyPr vert="horz" wrap="square" lIns="146304" tIns="91440" rIns="146304" bIns="91440" rtlCol="0" anchor="t" anchorCtr="0">
            <a:noAutofit/>
          </a:bodyPr>
          <a:lstStyle/>
          <a:p>
            <a:r>
              <a:rPr lang="en-GB" sz="5400" dirty="0">
                <a:solidFill>
                  <a:srgbClr val="FFFFFF"/>
                </a:solidFill>
              </a:rPr>
              <a:t>Hybrid Connection </a:t>
            </a:r>
            <a:r>
              <a:rPr lang="en-GB" sz="5400" dirty="0" smtClean="0">
                <a:solidFill>
                  <a:srgbClr val="FFFFFF"/>
                </a:solidFill>
              </a:rPr>
              <a:t>Options 101</a:t>
            </a:r>
            <a:r>
              <a:rPr lang="en-GB" sz="4400" dirty="0">
                <a:solidFill>
                  <a:schemeClr val="tx1"/>
                </a:solidFill>
              </a:rPr>
              <a:t/>
            </a:r>
            <a:br>
              <a:rPr lang="en-GB" sz="4400" dirty="0">
                <a:solidFill>
                  <a:schemeClr val="tx1"/>
                </a:solidFill>
              </a:rPr>
            </a:br>
            <a:r>
              <a:rPr lang="en-GB" sz="4400" dirty="0"/>
              <a:t>- </a:t>
            </a:r>
            <a:r>
              <a:rPr lang="en-US" sz="4400" dirty="0"/>
              <a:t>TCP Bridge / Service Bus Based </a:t>
            </a:r>
            <a:r>
              <a:rPr lang="en-US" sz="4400" dirty="0" smtClean="0"/>
              <a:t>(Hybrid Connections</a:t>
            </a:r>
            <a:r>
              <a:rPr lang="en-US" sz="4400" dirty="0"/>
              <a:t>)</a:t>
            </a:r>
            <a:br>
              <a:rPr lang="en-US" sz="4400" dirty="0"/>
            </a:br>
            <a:r>
              <a:rPr lang="en-US" sz="4400" dirty="0" smtClean="0"/>
              <a:t>- Service </a:t>
            </a:r>
            <a:r>
              <a:rPr lang="en-US" sz="4400" dirty="0"/>
              <a:t>Bus WCF </a:t>
            </a:r>
            <a:r>
              <a:rPr lang="en-US" sz="4400" dirty="0" smtClean="0"/>
              <a:t>Relay</a:t>
            </a:r>
            <a:br>
              <a:rPr lang="en-US" sz="4400" dirty="0" smtClean="0"/>
            </a:br>
            <a:r>
              <a:rPr lang="en-US" sz="4400" dirty="0" smtClean="0"/>
              <a:t>- S2S VPN &amp; ExpressRoute (IaaS)</a:t>
            </a:r>
            <a:r>
              <a:rPr lang="en-US" sz="4400" dirty="0"/>
              <a:t/>
            </a:r>
            <a:br>
              <a:rPr lang="en-US" sz="4400" dirty="0"/>
            </a:br>
            <a:r>
              <a:rPr lang="en-GB" sz="4400" dirty="0" smtClean="0"/>
              <a:t/>
            </a:r>
            <a:br>
              <a:rPr lang="en-GB" sz="4400" dirty="0" smtClean="0"/>
            </a:br>
            <a:r>
              <a:rPr lang="en-GB" sz="4400" dirty="0"/>
              <a:t/>
            </a:r>
            <a:br>
              <a:rPr lang="en-GB" sz="4400" dirty="0"/>
            </a:br>
            <a:endParaRPr lang="en-US" sz="4400"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164849544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smtClean="0"/>
              <a:t>Deploying the </a:t>
            </a:r>
            <a:r>
              <a:rPr lang="en-GB" dirty="0" err="1" smtClean="0"/>
              <a:t>PoC</a:t>
            </a:r>
            <a:r>
              <a:rPr lang="en-GB" dirty="0" smtClean="0"/>
              <a:t> – Exercise </a:t>
            </a:r>
            <a:r>
              <a:rPr lang="en-GB" dirty="0"/>
              <a:t>1</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3863254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8282070" cy="4205043"/>
          </a:xfrm>
          <a:solidFill>
            <a:srgbClr val="002050">
              <a:alpha val="75000"/>
            </a:srgbClr>
          </a:solidFill>
        </p:spPr>
        <p:txBody>
          <a:bodyPr vert="horz" wrap="square" lIns="146304" tIns="91440" rIns="146304" bIns="91440" rtlCol="0" anchor="t" anchorCtr="0">
            <a:noAutofit/>
          </a:bodyPr>
          <a:lstStyle/>
          <a:p>
            <a:r>
              <a:rPr lang="en-GB" sz="5400" dirty="0" smtClean="0">
                <a:latin typeface="Segoe UI Light" panose="020B0502040204020203" pitchFamily="34" charset="0"/>
                <a:cs typeface="Segoe UI Light" panose="020B0502040204020203" pitchFamily="34" charset="0"/>
              </a:rPr>
              <a:t>Azure AD </a:t>
            </a:r>
            <a:r>
              <a:rPr lang="en-GB" sz="5400" dirty="0">
                <a:latin typeface="Segoe UI Light" panose="020B0502040204020203" pitchFamily="34" charset="0"/>
                <a:cs typeface="Segoe UI Light" panose="020B0502040204020203" pitchFamily="34" charset="0"/>
              </a:rPr>
              <a:t>101</a:t>
            </a:r>
            <a:r>
              <a:rPr lang="en-GB" sz="4400" dirty="0">
                <a:solidFill>
                  <a:schemeClr val="tx1"/>
                </a:solidFill>
              </a:rPr>
              <a:t/>
            </a:r>
            <a:br>
              <a:rPr lang="en-GB" sz="4400" dirty="0">
                <a:solidFill>
                  <a:schemeClr val="tx1"/>
                </a:solidFill>
              </a:rPr>
            </a:br>
            <a:r>
              <a:rPr lang="en-GB" sz="4000" dirty="0" smtClean="0">
                <a:solidFill>
                  <a:schemeClr val="tx1"/>
                </a:solidFill>
              </a:rPr>
              <a:t>- </a:t>
            </a:r>
            <a:r>
              <a:rPr lang="en-GB" sz="4000" dirty="0" err="1" smtClean="0">
                <a:solidFill>
                  <a:schemeClr val="tx1"/>
                </a:solidFill>
              </a:rPr>
              <a:t>IDaaS</a:t>
            </a:r>
            <a:r>
              <a:rPr lang="en-GB" sz="4000" dirty="0" smtClean="0">
                <a:solidFill>
                  <a:schemeClr val="tx1"/>
                </a:solidFill>
              </a:rPr>
              <a:t/>
            </a:r>
            <a:br>
              <a:rPr lang="en-GB" sz="4000" dirty="0" smtClean="0">
                <a:solidFill>
                  <a:schemeClr val="tx1"/>
                </a:solidFill>
              </a:rPr>
            </a:br>
            <a:r>
              <a:rPr lang="en-GB" sz="4000" dirty="0" smtClean="0">
                <a:solidFill>
                  <a:schemeClr val="tx1"/>
                </a:solidFill>
              </a:rPr>
              <a:t>- Seamless integration with MFA</a:t>
            </a:r>
            <a:br>
              <a:rPr lang="en-GB" sz="4000" dirty="0" smtClean="0">
                <a:solidFill>
                  <a:schemeClr val="tx1"/>
                </a:solidFill>
              </a:rPr>
            </a:br>
            <a:r>
              <a:rPr lang="en-GB" sz="4000" dirty="0" smtClean="0">
                <a:solidFill>
                  <a:schemeClr val="tx1"/>
                </a:solidFill>
              </a:rPr>
              <a:t>- 3 Service Tiers</a:t>
            </a:r>
            <a:br>
              <a:rPr lang="en-GB" sz="4000" dirty="0" smtClean="0">
                <a:solidFill>
                  <a:schemeClr val="tx1"/>
                </a:solidFill>
              </a:rPr>
            </a:br>
            <a:r>
              <a:rPr lang="en-GB" sz="4000" dirty="0" smtClean="0">
                <a:solidFill>
                  <a:schemeClr val="tx1"/>
                </a:solidFill>
              </a:rPr>
              <a:t>- Integration with SaaS apps</a:t>
            </a:r>
            <a:br>
              <a:rPr lang="en-GB" sz="4000" dirty="0" smtClean="0">
                <a:solidFill>
                  <a:schemeClr val="tx1"/>
                </a:solidFill>
              </a:rPr>
            </a:br>
            <a:r>
              <a:rPr lang="en-GB" sz="4000" dirty="0" smtClean="0">
                <a:solidFill>
                  <a:schemeClr val="tx1"/>
                </a:solidFill>
              </a:rPr>
              <a:t>- Sync existing Active Directory users</a:t>
            </a: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536051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smtClean="0"/>
              <a:t>Identity &amp; Security – Exercise 2</a:t>
            </a:r>
            <a:endParaRPr lang="en-GB"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8126317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7056784" cy="4700091"/>
          </a:xfrm>
          <a:solidFill>
            <a:srgbClr val="002050">
              <a:alpha val="75000"/>
            </a:srgbClr>
          </a:solidFill>
        </p:spPr>
        <p:txBody>
          <a:bodyPr vert="horz" wrap="square" lIns="146304" tIns="91440" rIns="146304" bIns="91440" rtlCol="0" anchor="t" anchorCtr="0">
            <a:noAutofit/>
          </a:bodyPr>
          <a:lstStyle/>
          <a:p>
            <a:r>
              <a:rPr lang="en-GB" sz="6600" dirty="0">
                <a:solidFill>
                  <a:schemeClr val="tx1"/>
                </a:solidFill>
              </a:rPr>
              <a:t>Introduction and </a:t>
            </a:r>
            <a:r>
              <a:rPr lang="en-GB" sz="6600" dirty="0" smtClean="0">
                <a:solidFill>
                  <a:schemeClr val="tx1"/>
                </a:solidFill>
              </a:rPr>
              <a:t>Housekeeping</a:t>
            </a:r>
            <a:endParaRPr lang="en-US" sz="4400"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1358144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0" y="1120999"/>
            <a:ext cx="10385167" cy="3473532"/>
          </a:xfrm>
          <a:solidFill>
            <a:srgbClr val="002050">
              <a:alpha val="75000"/>
            </a:srgbClr>
          </a:solidFill>
        </p:spPr>
        <p:txBody>
          <a:bodyPr vert="horz" wrap="square" lIns="146304" tIns="91440" rIns="146304" bIns="91440" rtlCol="0" anchor="t" anchorCtr="0">
            <a:noAutofit/>
          </a:bodyPr>
          <a:lstStyle/>
          <a:p>
            <a:r>
              <a:rPr lang="en-GB" sz="5400" dirty="0" smtClean="0">
                <a:latin typeface="Segoe UI Light" panose="020B0502040204020203" pitchFamily="34" charset="0"/>
                <a:cs typeface="Segoe UI Light" panose="020B0502040204020203" pitchFamily="34" charset="0"/>
              </a:rPr>
              <a:t>B2C </a:t>
            </a:r>
            <a:r>
              <a:rPr lang="en-GB" sz="5400" dirty="0">
                <a:latin typeface="Segoe UI Light" panose="020B0502040204020203" pitchFamily="34" charset="0"/>
                <a:cs typeface="Segoe UI Light" panose="020B0502040204020203" pitchFamily="34" charset="0"/>
              </a:rPr>
              <a:t>101</a:t>
            </a:r>
            <a:r>
              <a:rPr lang="en-GB" sz="4400" dirty="0">
                <a:solidFill>
                  <a:schemeClr val="tx1"/>
                </a:solidFill>
              </a:rPr>
              <a:t/>
            </a:r>
            <a:br>
              <a:rPr lang="en-GB" sz="4400" dirty="0">
                <a:solidFill>
                  <a:schemeClr val="tx1"/>
                </a:solidFill>
              </a:rPr>
            </a:br>
            <a:r>
              <a:rPr lang="en-GB" sz="4000" dirty="0" smtClean="0">
                <a:solidFill>
                  <a:schemeClr val="tx1"/>
                </a:solidFill>
              </a:rPr>
              <a:t>- Use Social Accounts, emails and custom </a:t>
            </a:r>
            <a:r>
              <a:rPr lang="en-GB" sz="4000" dirty="0" err="1" smtClean="0">
                <a:solidFill>
                  <a:schemeClr val="tx1"/>
                </a:solidFill>
              </a:rPr>
              <a:t>IdPs</a:t>
            </a:r>
            <a:r>
              <a:rPr lang="en-GB" sz="4000" dirty="0" smtClean="0">
                <a:solidFill>
                  <a:schemeClr val="tx1"/>
                </a:solidFill>
              </a:rPr>
              <a:t/>
            </a:r>
            <a:br>
              <a:rPr lang="en-GB" sz="4000" dirty="0" smtClean="0">
                <a:solidFill>
                  <a:schemeClr val="tx1"/>
                </a:solidFill>
              </a:rPr>
            </a:br>
            <a:r>
              <a:rPr lang="en-GB" sz="4000" dirty="0" smtClean="0">
                <a:solidFill>
                  <a:schemeClr val="tx1"/>
                </a:solidFill>
              </a:rPr>
              <a:t>- Customise customers experience</a:t>
            </a:r>
            <a:br>
              <a:rPr lang="en-GB" sz="4000" dirty="0" smtClean="0">
                <a:solidFill>
                  <a:schemeClr val="tx1"/>
                </a:solidFill>
              </a:rPr>
            </a:br>
            <a:r>
              <a:rPr lang="en-GB" sz="4000" dirty="0" smtClean="0">
                <a:solidFill>
                  <a:schemeClr val="tx1"/>
                </a:solidFill>
              </a:rPr>
              <a:t>- Integrates with existing systems (CRM </a:t>
            </a:r>
            <a:r>
              <a:rPr lang="en-GB" sz="4000" dirty="0" err="1" smtClean="0">
                <a:solidFill>
                  <a:schemeClr val="tx1"/>
                </a:solidFill>
              </a:rPr>
              <a:t>etc</a:t>
            </a:r>
            <a:r>
              <a:rPr lang="en-GB" sz="4000" dirty="0" smtClean="0">
                <a:solidFill>
                  <a:schemeClr val="tx1"/>
                </a:solidFill>
              </a:rPr>
              <a:t>)</a:t>
            </a:r>
            <a:br>
              <a:rPr lang="en-GB" sz="4000" dirty="0" smtClean="0">
                <a:solidFill>
                  <a:schemeClr val="tx1"/>
                </a:solidFill>
              </a:rPr>
            </a:br>
            <a:r>
              <a:rPr lang="en-GB" sz="4000" dirty="0" smtClean="0">
                <a:solidFill>
                  <a:schemeClr val="tx1"/>
                </a:solidFill>
              </a:rPr>
              <a:t>- Support Open Standards</a:t>
            </a: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
        <p:nvSpPr>
          <p:cNvPr id="3" name="TextBox 2"/>
          <p:cNvSpPr txBox="1"/>
          <p:nvPr/>
        </p:nvSpPr>
        <p:spPr>
          <a:xfrm>
            <a:off x="6583993" y="5724361"/>
            <a:ext cx="6126413" cy="1037207"/>
          </a:xfrm>
          <a:prstGeom prst="rect">
            <a:avLst/>
          </a:prstGeom>
          <a:noFill/>
        </p:spPr>
        <p:txBody>
          <a:bodyPr wrap="square" lIns="182880" tIns="146304" rIns="182880" bIns="146304" rtlCol="0">
            <a:spAutoFit/>
          </a:bodyPr>
          <a:lstStyle/>
          <a:p>
            <a:pPr>
              <a:lnSpc>
                <a:spcPct val="90000"/>
              </a:lnSpc>
              <a:spcAft>
                <a:spcPts val="600"/>
              </a:spcAft>
            </a:pPr>
            <a:r>
              <a:rPr lang="en-GB" sz="2400" dirty="0" smtClean="0">
                <a:gradFill>
                  <a:gsLst>
                    <a:gs pos="2917">
                      <a:schemeClr val="tx1"/>
                    </a:gs>
                    <a:gs pos="30000">
                      <a:schemeClr val="tx1"/>
                    </a:gs>
                  </a:gsLst>
                  <a:lin ang="5400000" scaled="0"/>
                </a:gradFill>
              </a:rPr>
              <a:t>Code Samples here:</a:t>
            </a:r>
          </a:p>
          <a:p>
            <a:pPr>
              <a:lnSpc>
                <a:spcPct val="90000"/>
              </a:lnSpc>
              <a:spcAft>
                <a:spcPts val="600"/>
              </a:spcAft>
            </a:pPr>
            <a:r>
              <a:rPr lang="en-GB" sz="2400" dirty="0" smtClean="0">
                <a:gradFill>
                  <a:gsLst>
                    <a:gs pos="2917">
                      <a:schemeClr val="tx1"/>
                    </a:gs>
                    <a:gs pos="30000">
                      <a:schemeClr val="tx1"/>
                    </a:gs>
                  </a:gsLst>
                  <a:lin ang="5400000" scaled="0"/>
                </a:gradFill>
              </a:rPr>
              <a:t>https</a:t>
            </a:r>
            <a:r>
              <a:rPr lang="en-GB" sz="2400" dirty="0">
                <a:gradFill>
                  <a:gsLst>
                    <a:gs pos="2917">
                      <a:schemeClr val="tx1"/>
                    </a:gs>
                    <a:gs pos="30000">
                      <a:schemeClr val="tx1"/>
                    </a:gs>
                  </a:gsLst>
                  <a:lin ang="5400000" scaled="0"/>
                </a:gradFill>
              </a:rPr>
              <a:t>://github.com/Azure-Samples?q=b2c</a:t>
            </a:r>
            <a:endParaRPr lang="en-GB"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48065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smtClean="0"/>
              <a:t>Azure B2C – Exercise </a:t>
            </a:r>
            <a:r>
              <a:rPr lang="en-GB" dirty="0"/>
              <a:t>3</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253669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10659484" cy="5210873"/>
          </a:xfrm>
          <a:solidFill>
            <a:srgbClr val="002050">
              <a:alpha val="75000"/>
            </a:srgbClr>
          </a:solidFill>
        </p:spPr>
        <p:txBody>
          <a:bodyPr vert="horz" wrap="square" lIns="146304" tIns="91440" rIns="146304" bIns="91440" rtlCol="0" anchor="t" anchorCtr="0">
            <a:noAutofit/>
          </a:bodyPr>
          <a:lstStyle/>
          <a:p>
            <a:r>
              <a:rPr lang="en-GB" sz="5400" dirty="0" smtClean="0">
                <a:latin typeface="Segoe UI Light" panose="020B0502040204020203" pitchFamily="34" charset="0"/>
                <a:cs typeface="Segoe UI Light" panose="020B0502040204020203" pitchFamily="34" charset="0"/>
              </a:rPr>
              <a:t>Website Migration Assistant</a:t>
            </a:r>
            <a:r>
              <a:rPr lang="en-US" dirty="0">
                <a:solidFill>
                  <a:schemeClr val="tx1"/>
                </a:solidFill>
              </a:rPr>
              <a:t/>
            </a:r>
            <a:br>
              <a:rPr lang="en-US" dirty="0">
                <a:solidFill>
                  <a:schemeClr val="tx1"/>
                </a:solidFill>
              </a:rPr>
            </a:br>
            <a:r>
              <a:rPr lang="en-GB" sz="4400" dirty="0" smtClean="0">
                <a:latin typeface="Segoe UI Light" panose="020B0502040204020203" pitchFamily="34" charset="0"/>
                <a:cs typeface="Segoe UI Light" panose="020B0502040204020203" pitchFamily="34" charset="0"/>
              </a:rPr>
              <a:t>- High </a:t>
            </a:r>
            <a:r>
              <a:rPr lang="en-GB" sz="4400" dirty="0">
                <a:latin typeface="Segoe UI Light" panose="020B0502040204020203" pitchFamily="34" charset="0"/>
                <a:cs typeface="Segoe UI Light" panose="020B0502040204020203" pitchFamily="34" charset="0"/>
              </a:rPr>
              <a:t>L</a:t>
            </a:r>
            <a:r>
              <a:rPr lang="en-GB" sz="4400" dirty="0" smtClean="0">
                <a:latin typeface="Segoe UI Light" panose="020B0502040204020203" pitchFamily="34" charset="0"/>
                <a:cs typeface="Segoe UI Light" panose="020B0502040204020203" pitchFamily="34" charset="0"/>
              </a:rPr>
              <a:t>evel Assessment</a:t>
            </a:r>
            <a:br>
              <a:rPr lang="en-GB" sz="4400" dirty="0" smtClean="0">
                <a:latin typeface="Segoe UI Light" panose="020B0502040204020203" pitchFamily="34" charset="0"/>
                <a:cs typeface="Segoe UI Light" panose="020B0502040204020203" pitchFamily="34" charset="0"/>
              </a:rPr>
            </a:br>
            <a:r>
              <a:rPr lang="en-GB" sz="4400" dirty="0" smtClean="0">
                <a:latin typeface="Segoe UI Light" panose="020B0502040204020203" pitchFamily="34" charset="0"/>
                <a:cs typeface="Segoe UI Light" panose="020B0502040204020203" pitchFamily="34" charset="0"/>
              </a:rPr>
              <a:t>- Details elements required to change or unsupported features</a:t>
            </a:r>
            <a:r>
              <a:rPr lang="en-GB" sz="4400" dirty="0">
                <a:latin typeface="Segoe UI Light" panose="020B0502040204020203" pitchFamily="34" charset="0"/>
                <a:cs typeface="Segoe UI Light" panose="020B0502040204020203" pitchFamily="34" charset="0"/>
              </a:rPr>
              <a:t/>
            </a:r>
            <a:br>
              <a:rPr lang="en-GB" sz="4400" dirty="0">
                <a:latin typeface="Segoe UI Light" panose="020B0502040204020203" pitchFamily="34" charset="0"/>
                <a:cs typeface="Segoe UI Light" panose="020B0502040204020203" pitchFamily="34" charset="0"/>
              </a:rPr>
            </a:br>
            <a:r>
              <a:rPr lang="en-GB" sz="4400" dirty="0" smtClean="0">
                <a:latin typeface="Segoe UI Light" panose="020B0502040204020203" pitchFamily="34" charset="0"/>
                <a:cs typeface="Segoe UI Light" panose="020B0502040204020203" pitchFamily="34" charset="0"/>
              </a:rPr>
              <a:t>- Provide an output report</a:t>
            </a:r>
            <a:br>
              <a:rPr lang="en-GB" sz="4400" dirty="0" smtClean="0">
                <a:latin typeface="Segoe UI Light" panose="020B0502040204020203" pitchFamily="34" charset="0"/>
                <a:cs typeface="Segoe UI Light" panose="020B0502040204020203" pitchFamily="34" charset="0"/>
              </a:rPr>
            </a:br>
            <a:r>
              <a:rPr lang="en-GB" sz="4400" dirty="0" smtClean="0">
                <a:latin typeface="Segoe UI Light" panose="020B0502040204020203" pitchFamily="34" charset="0"/>
                <a:cs typeface="Segoe UI Light" panose="020B0502040204020203" pitchFamily="34" charset="0"/>
              </a:rPr>
              <a:t>- Creates Web Apps and DBs &amp; Automatically Syncs content</a:t>
            </a: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6026531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0" y="1120998"/>
            <a:ext cx="10019411" cy="5210873"/>
          </a:xfrm>
          <a:solidFill>
            <a:srgbClr val="002050">
              <a:alpha val="75000"/>
            </a:srgbClr>
          </a:solidFill>
        </p:spPr>
        <p:txBody>
          <a:bodyPr vert="horz" wrap="square" lIns="146304" tIns="91440" rIns="146304" bIns="91440" rtlCol="0" anchor="t" anchorCtr="0">
            <a:noAutofit/>
          </a:bodyPr>
          <a:lstStyle/>
          <a:p>
            <a:r>
              <a:rPr lang="en-GB" sz="5400" dirty="0" smtClean="0">
                <a:latin typeface="Segoe UI Light" panose="020B0502040204020203" pitchFamily="34" charset="0"/>
                <a:cs typeface="Segoe UI Light" panose="020B0502040204020203" pitchFamily="34" charset="0"/>
              </a:rPr>
              <a:t>Data Migration Service &amp; Assistant</a:t>
            </a:r>
            <a:r>
              <a:rPr lang="en-US" dirty="0">
                <a:solidFill>
                  <a:schemeClr val="tx1"/>
                </a:solidFill>
              </a:rPr>
              <a:t/>
            </a:r>
            <a:br>
              <a:rPr lang="en-US" dirty="0">
                <a:solidFill>
                  <a:schemeClr val="tx1"/>
                </a:solidFill>
              </a:rPr>
            </a:br>
            <a:r>
              <a:rPr lang="en-GB" sz="4400" dirty="0" smtClean="0">
                <a:latin typeface="Segoe UI Light" panose="020B0502040204020203" pitchFamily="34" charset="0"/>
                <a:cs typeface="Segoe UI Light" panose="020B0502040204020203" pitchFamily="34" charset="0"/>
              </a:rPr>
              <a:t>- Assessment &amp; Pre-migration steps</a:t>
            </a:r>
            <a:br>
              <a:rPr lang="en-GB" sz="4400" dirty="0" smtClean="0">
                <a:latin typeface="Segoe UI Light" panose="020B0502040204020203" pitchFamily="34" charset="0"/>
                <a:cs typeface="Segoe UI Light" panose="020B0502040204020203" pitchFamily="34" charset="0"/>
              </a:rPr>
            </a:br>
            <a:r>
              <a:rPr lang="en-GB" sz="4400" dirty="0" smtClean="0">
                <a:latin typeface="Segoe UI Light" panose="020B0502040204020203" pitchFamily="34" charset="0"/>
                <a:cs typeface="Segoe UI Light" panose="020B0502040204020203" pitchFamily="34" charset="0"/>
              </a:rPr>
              <a:t>- Self-guided migration method</a:t>
            </a:r>
            <a:br>
              <a:rPr lang="en-GB" sz="4400" dirty="0" smtClean="0">
                <a:latin typeface="Segoe UI Light" panose="020B0502040204020203" pitchFamily="34" charset="0"/>
                <a:cs typeface="Segoe UI Light" panose="020B0502040204020203" pitchFamily="34" charset="0"/>
              </a:rPr>
            </a:br>
            <a:r>
              <a:rPr lang="en-GB" sz="4400" dirty="0" smtClean="0">
                <a:latin typeface="Segoe UI Light" panose="020B0502040204020203" pitchFamily="34" charset="0"/>
                <a:cs typeface="Segoe UI Light" panose="020B0502040204020203" pitchFamily="34" charset="0"/>
              </a:rPr>
              <a:t>- Fixes performance and stability issues</a:t>
            </a:r>
            <a:br>
              <a:rPr lang="en-GB" sz="4400" dirty="0" smtClean="0">
                <a:latin typeface="Segoe UI Light" panose="020B0502040204020203" pitchFamily="34" charset="0"/>
                <a:cs typeface="Segoe UI Light" panose="020B0502040204020203" pitchFamily="34" charset="0"/>
              </a:rPr>
            </a:br>
            <a:r>
              <a:rPr lang="en-GB" sz="4400" dirty="0" smtClean="0">
                <a:latin typeface="Segoe UI Light" panose="020B0502040204020203" pitchFamily="34" charset="0"/>
                <a:cs typeface="Segoe UI Light" panose="020B0502040204020203" pitchFamily="34" charset="0"/>
              </a:rPr>
              <a:t>- Use larger Azure SQL for migration effort then scale down</a:t>
            </a:r>
            <a:br>
              <a:rPr lang="en-GB" sz="4400" dirty="0" smtClean="0">
                <a:latin typeface="Segoe UI Light" panose="020B0502040204020203" pitchFamily="34" charset="0"/>
                <a:cs typeface="Segoe UI Light" panose="020B0502040204020203" pitchFamily="34" charset="0"/>
              </a:rPr>
            </a:br>
            <a:r>
              <a:rPr lang="en-GB" sz="4400" dirty="0" smtClean="0">
                <a:latin typeface="Segoe UI Light" panose="020B0502040204020203" pitchFamily="34" charset="0"/>
                <a:cs typeface="Segoe UI Light" panose="020B0502040204020203" pitchFamily="34" charset="0"/>
              </a:rPr>
              <a:t>- Support SQL 2005 +</a:t>
            </a:r>
            <a:r>
              <a:rPr lang="en-US" dirty="0">
                <a:solidFill>
                  <a:schemeClr val="tx1"/>
                </a:solidFill>
              </a:rPr>
              <a:t/>
            </a:r>
            <a:br>
              <a:rPr lang="en-US" dirty="0">
                <a:solidFill>
                  <a:schemeClr val="tx1"/>
                </a:solidFill>
              </a:rPr>
            </a:br>
            <a:r>
              <a:rPr lang="en-US" dirty="0">
                <a:solidFill>
                  <a:schemeClr val="tx1"/>
                </a:solidFill>
              </a:rPr>
              <a:t/>
            </a:r>
            <a:br>
              <a:rPr lang="en-US" dirty="0">
                <a:solidFill>
                  <a:schemeClr val="tx1"/>
                </a:solidFill>
              </a:rPr>
            </a:b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33104121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grpSp>
        <p:nvGrpSpPr>
          <p:cNvPr id="5" name="Group 4"/>
          <p:cNvGrpSpPr/>
          <p:nvPr/>
        </p:nvGrpSpPr>
        <p:grpSpPr>
          <a:xfrm>
            <a:off x="7224066" y="0"/>
            <a:ext cx="5168536" cy="6880506"/>
            <a:chOff x="3460232" y="3942470"/>
            <a:chExt cx="1836582" cy="2386531"/>
          </a:xfrm>
        </p:grpSpPr>
        <p:sp>
          <p:nvSpPr>
            <p:cNvPr id="6" name="Rectangle 10"/>
            <p:cNvSpPr>
              <a:spLocks noChangeArrowheads="1"/>
            </p:cNvSpPr>
            <p:nvPr/>
          </p:nvSpPr>
          <p:spPr bwMode="auto">
            <a:xfrm>
              <a:off x="3460232" y="3942470"/>
              <a:ext cx="1836582" cy="238653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46"/>
            <p:cNvSpPr>
              <a:spLocks/>
            </p:cNvSpPr>
            <p:nvPr/>
          </p:nvSpPr>
          <p:spPr bwMode="auto">
            <a:xfrm>
              <a:off x="4119826" y="4105226"/>
              <a:ext cx="335793" cy="421455"/>
            </a:xfrm>
            <a:custGeom>
              <a:avLst/>
              <a:gdLst>
                <a:gd name="T0" fmla="*/ 105 w 105"/>
                <a:gd name="T1" fmla="*/ 53 h 133"/>
                <a:gd name="T2" fmla="*/ 53 w 105"/>
                <a:gd name="T3" fmla="*/ 0 h 133"/>
                <a:gd name="T4" fmla="*/ 0 w 105"/>
                <a:gd name="T5" fmla="*/ 53 h 133"/>
                <a:gd name="T6" fmla="*/ 16 w 105"/>
                <a:gd name="T7" fmla="*/ 90 h 133"/>
                <a:gd name="T8" fmla="*/ 16 w 105"/>
                <a:gd name="T9" fmla="*/ 90 h 133"/>
                <a:gd name="T10" fmla="*/ 32 w 105"/>
                <a:gd name="T11" fmla="*/ 124 h 133"/>
                <a:gd name="T12" fmla="*/ 52 w 105"/>
                <a:gd name="T13" fmla="*/ 132 h 133"/>
                <a:gd name="T14" fmla="*/ 52 w 105"/>
                <a:gd name="T15" fmla="*/ 133 h 133"/>
                <a:gd name="T16" fmla="*/ 53 w 105"/>
                <a:gd name="T17" fmla="*/ 133 h 133"/>
                <a:gd name="T18" fmla="*/ 53 w 105"/>
                <a:gd name="T19" fmla="*/ 133 h 133"/>
                <a:gd name="T20" fmla="*/ 54 w 105"/>
                <a:gd name="T21" fmla="*/ 132 h 133"/>
                <a:gd name="T22" fmla="*/ 73 w 105"/>
                <a:gd name="T23" fmla="*/ 124 h 133"/>
                <a:gd name="T24" fmla="*/ 89 w 105"/>
                <a:gd name="T25" fmla="*/ 91 h 133"/>
                <a:gd name="T26" fmla="*/ 105 w 105"/>
                <a:gd name="T27"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33">
                  <a:moveTo>
                    <a:pt x="105" y="53"/>
                  </a:moveTo>
                  <a:cubicBezTo>
                    <a:pt x="105" y="24"/>
                    <a:pt x="82" y="0"/>
                    <a:pt x="53" y="0"/>
                  </a:cubicBezTo>
                  <a:cubicBezTo>
                    <a:pt x="24" y="0"/>
                    <a:pt x="0" y="24"/>
                    <a:pt x="0" y="53"/>
                  </a:cubicBezTo>
                  <a:cubicBezTo>
                    <a:pt x="0" y="67"/>
                    <a:pt x="6" y="81"/>
                    <a:pt x="16" y="90"/>
                  </a:cubicBezTo>
                  <a:cubicBezTo>
                    <a:pt x="16" y="90"/>
                    <a:pt x="16" y="90"/>
                    <a:pt x="16" y="90"/>
                  </a:cubicBezTo>
                  <a:cubicBezTo>
                    <a:pt x="32" y="106"/>
                    <a:pt x="32" y="124"/>
                    <a:pt x="32" y="124"/>
                  </a:cubicBezTo>
                  <a:cubicBezTo>
                    <a:pt x="52" y="132"/>
                    <a:pt x="52" y="132"/>
                    <a:pt x="52" y="132"/>
                  </a:cubicBezTo>
                  <a:cubicBezTo>
                    <a:pt x="52" y="133"/>
                    <a:pt x="52" y="133"/>
                    <a:pt x="52" y="133"/>
                  </a:cubicBezTo>
                  <a:cubicBezTo>
                    <a:pt x="53" y="133"/>
                    <a:pt x="53" y="133"/>
                    <a:pt x="53" y="133"/>
                  </a:cubicBezTo>
                  <a:cubicBezTo>
                    <a:pt x="53" y="133"/>
                    <a:pt x="53" y="133"/>
                    <a:pt x="53" y="133"/>
                  </a:cubicBezTo>
                  <a:cubicBezTo>
                    <a:pt x="54" y="132"/>
                    <a:pt x="54" y="132"/>
                    <a:pt x="54" y="132"/>
                  </a:cubicBezTo>
                  <a:cubicBezTo>
                    <a:pt x="73" y="124"/>
                    <a:pt x="73" y="124"/>
                    <a:pt x="73" y="124"/>
                  </a:cubicBezTo>
                  <a:cubicBezTo>
                    <a:pt x="73" y="124"/>
                    <a:pt x="74" y="107"/>
                    <a:pt x="89" y="91"/>
                  </a:cubicBezTo>
                  <a:cubicBezTo>
                    <a:pt x="99" y="81"/>
                    <a:pt x="105" y="68"/>
                    <a:pt x="10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47"/>
            <p:cNvSpPr>
              <a:spLocks noChangeArrowheads="1"/>
            </p:cNvSpPr>
            <p:nvPr/>
          </p:nvSpPr>
          <p:spPr bwMode="auto">
            <a:xfrm>
              <a:off x="4222620" y="4494130"/>
              <a:ext cx="130205" cy="770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48"/>
            <p:cNvSpPr>
              <a:spLocks/>
            </p:cNvSpPr>
            <p:nvPr/>
          </p:nvSpPr>
          <p:spPr bwMode="auto">
            <a:xfrm>
              <a:off x="4244891" y="4571225"/>
              <a:ext cx="85661" cy="30838"/>
            </a:xfrm>
            <a:custGeom>
              <a:avLst/>
              <a:gdLst>
                <a:gd name="T0" fmla="*/ 7 w 50"/>
                <a:gd name="T1" fmla="*/ 18 h 18"/>
                <a:gd name="T2" fmla="*/ 43 w 50"/>
                <a:gd name="T3" fmla="*/ 18 h 18"/>
                <a:gd name="T4" fmla="*/ 50 w 50"/>
                <a:gd name="T5" fmla="*/ 0 h 18"/>
                <a:gd name="T6" fmla="*/ 0 w 50"/>
                <a:gd name="T7" fmla="*/ 0 h 18"/>
                <a:gd name="T8" fmla="*/ 7 w 50"/>
                <a:gd name="T9" fmla="*/ 18 h 18"/>
              </a:gdLst>
              <a:ahLst/>
              <a:cxnLst>
                <a:cxn ang="0">
                  <a:pos x="T0" y="T1"/>
                </a:cxn>
                <a:cxn ang="0">
                  <a:pos x="T2" y="T3"/>
                </a:cxn>
                <a:cxn ang="0">
                  <a:pos x="T4" y="T5"/>
                </a:cxn>
                <a:cxn ang="0">
                  <a:pos x="T6" y="T7"/>
                </a:cxn>
                <a:cxn ang="0">
                  <a:pos x="T8" y="T9"/>
                </a:cxn>
              </a:cxnLst>
              <a:rect l="0" t="0" r="r" b="b"/>
              <a:pathLst>
                <a:path w="50" h="18">
                  <a:moveTo>
                    <a:pt x="7" y="18"/>
                  </a:moveTo>
                  <a:lnTo>
                    <a:pt x="43" y="18"/>
                  </a:lnTo>
                  <a:lnTo>
                    <a:pt x="50" y="0"/>
                  </a:lnTo>
                  <a:lnTo>
                    <a:pt x="0" y="0"/>
                  </a:lnTo>
                  <a:lnTo>
                    <a:pt x="7" y="1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Line 49"/>
            <p:cNvSpPr>
              <a:spLocks noChangeShapeType="1"/>
            </p:cNvSpPr>
            <p:nvPr/>
          </p:nvSpPr>
          <p:spPr bwMode="auto">
            <a:xfrm>
              <a:off x="4222620" y="4548953"/>
              <a:ext cx="130205" cy="11993"/>
            </a:xfrm>
            <a:prstGeom prst="line">
              <a:avLst/>
            </a:prstGeom>
            <a:noFill/>
            <a:ln w="635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Line 50"/>
            <p:cNvSpPr>
              <a:spLocks noChangeShapeType="1"/>
            </p:cNvSpPr>
            <p:nvPr/>
          </p:nvSpPr>
          <p:spPr bwMode="auto">
            <a:xfrm>
              <a:off x="4222620" y="4530107"/>
              <a:ext cx="130205" cy="11993"/>
            </a:xfrm>
            <a:prstGeom prst="line">
              <a:avLst/>
            </a:prstGeom>
            <a:noFill/>
            <a:ln w="635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51"/>
            <p:cNvSpPr>
              <a:spLocks noChangeShapeType="1"/>
            </p:cNvSpPr>
            <p:nvPr/>
          </p:nvSpPr>
          <p:spPr bwMode="auto">
            <a:xfrm>
              <a:off x="4222620" y="4511262"/>
              <a:ext cx="130205" cy="11993"/>
            </a:xfrm>
            <a:prstGeom prst="line">
              <a:avLst/>
            </a:prstGeom>
            <a:noFill/>
            <a:ln w="635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52"/>
            <p:cNvSpPr>
              <a:spLocks noChangeShapeType="1"/>
            </p:cNvSpPr>
            <p:nvPr/>
          </p:nvSpPr>
          <p:spPr bwMode="auto">
            <a:xfrm>
              <a:off x="4001613" y="6147397"/>
              <a:ext cx="753821" cy="0"/>
            </a:xfrm>
            <a:prstGeom prst="line">
              <a:avLst/>
            </a:prstGeom>
            <a:noFill/>
            <a:ln w="50800" cap="rnd">
              <a:solidFill>
                <a:srgbClr val="0064B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53"/>
            <p:cNvSpPr>
              <a:spLocks/>
            </p:cNvSpPr>
            <p:nvPr/>
          </p:nvSpPr>
          <p:spPr bwMode="auto">
            <a:xfrm>
              <a:off x="4282582" y="4602063"/>
              <a:ext cx="347786" cy="334081"/>
            </a:xfrm>
            <a:custGeom>
              <a:avLst/>
              <a:gdLst>
                <a:gd name="T0" fmla="*/ 103 w 109"/>
                <a:gd name="T1" fmla="*/ 103 h 105"/>
                <a:gd name="T2" fmla="*/ 90 w 109"/>
                <a:gd name="T3" fmla="*/ 95 h 105"/>
                <a:gd name="T4" fmla="*/ 88 w 109"/>
                <a:gd name="T5" fmla="*/ 76 h 105"/>
                <a:gd name="T6" fmla="*/ 92 w 109"/>
                <a:gd name="T7" fmla="*/ 68 h 105"/>
                <a:gd name="T8" fmla="*/ 97 w 109"/>
                <a:gd name="T9" fmla="*/ 52 h 105"/>
                <a:gd name="T10" fmla="*/ 93 w 109"/>
                <a:gd name="T11" fmla="*/ 45 h 105"/>
                <a:gd name="T12" fmla="*/ 71 w 109"/>
                <a:gd name="T13" fmla="*/ 48 h 105"/>
                <a:gd name="T14" fmla="*/ 47 w 109"/>
                <a:gd name="T15" fmla="*/ 48 h 105"/>
                <a:gd name="T16" fmla="*/ 44 w 109"/>
                <a:gd name="T17" fmla="*/ 37 h 105"/>
                <a:gd name="T18" fmla="*/ 46 w 109"/>
                <a:gd name="T19" fmla="*/ 29 h 105"/>
                <a:gd name="T20" fmla="*/ 47 w 109"/>
                <a:gd name="T21" fmla="*/ 16 h 105"/>
                <a:gd name="T22" fmla="*/ 26 w 109"/>
                <a:gd name="T23" fmla="*/ 15 h 105"/>
                <a:gd name="T24" fmla="*/ 3 w 109"/>
                <a:gd name="T25" fmla="*/ 14 h 105"/>
                <a:gd name="T26" fmla="*/ 0 w 109"/>
                <a:gd name="T27" fmla="*/ 0 h 105"/>
                <a:gd name="T28" fmla="*/ 0 w 109"/>
                <a:gd name="T29" fmla="*/ 0 h 105"/>
                <a:gd name="T30" fmla="*/ 3 w 109"/>
                <a:gd name="T31" fmla="*/ 14 h 105"/>
                <a:gd name="T32" fmla="*/ 26 w 109"/>
                <a:gd name="T33" fmla="*/ 14 h 105"/>
                <a:gd name="T34" fmla="*/ 47 w 109"/>
                <a:gd name="T35" fmla="*/ 15 h 105"/>
                <a:gd name="T36" fmla="*/ 47 w 109"/>
                <a:gd name="T37" fmla="*/ 30 h 105"/>
                <a:gd name="T38" fmla="*/ 45 w 109"/>
                <a:gd name="T39" fmla="*/ 37 h 105"/>
                <a:gd name="T40" fmla="*/ 47 w 109"/>
                <a:gd name="T41" fmla="*/ 47 h 105"/>
                <a:gd name="T42" fmla="*/ 70 w 109"/>
                <a:gd name="T43" fmla="*/ 47 h 105"/>
                <a:gd name="T44" fmla="*/ 93 w 109"/>
                <a:gd name="T45" fmla="*/ 44 h 105"/>
                <a:gd name="T46" fmla="*/ 98 w 109"/>
                <a:gd name="T47" fmla="*/ 52 h 105"/>
                <a:gd name="T48" fmla="*/ 93 w 109"/>
                <a:gd name="T49" fmla="*/ 69 h 105"/>
                <a:gd name="T50" fmla="*/ 88 w 109"/>
                <a:gd name="T51" fmla="*/ 76 h 105"/>
                <a:gd name="T52" fmla="*/ 90 w 109"/>
                <a:gd name="T53" fmla="*/ 94 h 105"/>
                <a:gd name="T54" fmla="*/ 109 w 109"/>
                <a:gd name="T55" fmla="*/ 99 h 105"/>
                <a:gd name="T56" fmla="*/ 109 w 109"/>
                <a:gd name="T57" fmla="*/ 100 h 105"/>
                <a:gd name="T58" fmla="*/ 103 w 109"/>
                <a:gd name="T59" fmla="*/ 10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 h="105">
                  <a:moveTo>
                    <a:pt x="103" y="103"/>
                  </a:moveTo>
                  <a:cubicBezTo>
                    <a:pt x="98" y="103"/>
                    <a:pt x="93" y="100"/>
                    <a:pt x="90" y="95"/>
                  </a:cubicBezTo>
                  <a:cubicBezTo>
                    <a:pt x="86" y="89"/>
                    <a:pt x="85" y="82"/>
                    <a:pt x="88" y="76"/>
                  </a:cubicBezTo>
                  <a:cubicBezTo>
                    <a:pt x="89" y="73"/>
                    <a:pt x="91" y="71"/>
                    <a:pt x="92" y="68"/>
                  </a:cubicBezTo>
                  <a:cubicBezTo>
                    <a:pt x="96" y="64"/>
                    <a:pt x="99" y="60"/>
                    <a:pt x="97" y="52"/>
                  </a:cubicBezTo>
                  <a:cubicBezTo>
                    <a:pt x="97" y="49"/>
                    <a:pt x="95" y="46"/>
                    <a:pt x="93" y="45"/>
                  </a:cubicBezTo>
                  <a:cubicBezTo>
                    <a:pt x="86" y="40"/>
                    <a:pt x="75" y="46"/>
                    <a:pt x="71" y="48"/>
                  </a:cubicBezTo>
                  <a:cubicBezTo>
                    <a:pt x="65" y="51"/>
                    <a:pt x="53" y="54"/>
                    <a:pt x="47" y="48"/>
                  </a:cubicBezTo>
                  <a:cubicBezTo>
                    <a:pt x="45" y="45"/>
                    <a:pt x="44" y="42"/>
                    <a:pt x="44" y="37"/>
                  </a:cubicBezTo>
                  <a:cubicBezTo>
                    <a:pt x="44" y="34"/>
                    <a:pt x="45" y="31"/>
                    <a:pt x="46" y="29"/>
                  </a:cubicBezTo>
                  <a:cubicBezTo>
                    <a:pt x="48" y="25"/>
                    <a:pt x="50" y="21"/>
                    <a:pt x="47" y="16"/>
                  </a:cubicBezTo>
                  <a:cubicBezTo>
                    <a:pt x="44" y="10"/>
                    <a:pt x="35" y="12"/>
                    <a:pt x="26" y="15"/>
                  </a:cubicBezTo>
                  <a:cubicBezTo>
                    <a:pt x="17" y="18"/>
                    <a:pt x="8" y="21"/>
                    <a:pt x="3" y="14"/>
                  </a:cubicBezTo>
                  <a:cubicBezTo>
                    <a:pt x="0" y="11"/>
                    <a:pt x="0" y="7"/>
                    <a:pt x="0" y="0"/>
                  </a:cubicBezTo>
                  <a:cubicBezTo>
                    <a:pt x="0" y="0"/>
                    <a:pt x="0" y="0"/>
                    <a:pt x="0" y="0"/>
                  </a:cubicBezTo>
                  <a:cubicBezTo>
                    <a:pt x="0" y="7"/>
                    <a:pt x="1" y="11"/>
                    <a:pt x="3" y="14"/>
                  </a:cubicBezTo>
                  <a:cubicBezTo>
                    <a:pt x="8" y="19"/>
                    <a:pt x="17" y="16"/>
                    <a:pt x="26" y="14"/>
                  </a:cubicBezTo>
                  <a:cubicBezTo>
                    <a:pt x="35" y="11"/>
                    <a:pt x="44" y="9"/>
                    <a:pt x="47" y="15"/>
                  </a:cubicBezTo>
                  <a:cubicBezTo>
                    <a:pt x="50" y="21"/>
                    <a:pt x="49" y="25"/>
                    <a:pt x="47" y="30"/>
                  </a:cubicBezTo>
                  <a:cubicBezTo>
                    <a:pt x="46" y="32"/>
                    <a:pt x="45" y="34"/>
                    <a:pt x="45" y="37"/>
                  </a:cubicBezTo>
                  <a:cubicBezTo>
                    <a:pt x="45" y="41"/>
                    <a:pt x="46" y="45"/>
                    <a:pt x="47" y="47"/>
                  </a:cubicBezTo>
                  <a:cubicBezTo>
                    <a:pt x="53" y="53"/>
                    <a:pt x="65" y="50"/>
                    <a:pt x="70" y="47"/>
                  </a:cubicBezTo>
                  <a:cubicBezTo>
                    <a:pt x="75" y="45"/>
                    <a:pt x="86" y="39"/>
                    <a:pt x="93" y="44"/>
                  </a:cubicBezTo>
                  <a:cubicBezTo>
                    <a:pt x="95" y="45"/>
                    <a:pt x="97" y="48"/>
                    <a:pt x="98" y="52"/>
                  </a:cubicBezTo>
                  <a:cubicBezTo>
                    <a:pt x="100" y="60"/>
                    <a:pt x="96" y="65"/>
                    <a:pt x="93" y="69"/>
                  </a:cubicBezTo>
                  <a:cubicBezTo>
                    <a:pt x="91" y="72"/>
                    <a:pt x="90" y="74"/>
                    <a:pt x="88" y="76"/>
                  </a:cubicBezTo>
                  <a:cubicBezTo>
                    <a:pt x="86" y="82"/>
                    <a:pt x="87" y="89"/>
                    <a:pt x="90" y="94"/>
                  </a:cubicBezTo>
                  <a:cubicBezTo>
                    <a:pt x="95" y="101"/>
                    <a:pt x="103" y="105"/>
                    <a:pt x="109" y="99"/>
                  </a:cubicBezTo>
                  <a:cubicBezTo>
                    <a:pt x="109" y="100"/>
                    <a:pt x="109" y="100"/>
                    <a:pt x="109" y="100"/>
                  </a:cubicBezTo>
                  <a:cubicBezTo>
                    <a:pt x="107" y="102"/>
                    <a:pt x="105" y="103"/>
                    <a:pt x="103" y="10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348"/>
            <p:cNvSpPr>
              <a:spLocks/>
            </p:cNvSpPr>
            <p:nvPr/>
          </p:nvSpPr>
          <p:spPr bwMode="auto">
            <a:xfrm>
              <a:off x="4359678" y="6113134"/>
              <a:ext cx="54823" cy="29125"/>
            </a:xfrm>
            <a:custGeom>
              <a:avLst/>
              <a:gdLst>
                <a:gd name="T0" fmla="*/ 0 w 17"/>
                <a:gd name="T1" fmla="*/ 0 h 9"/>
                <a:gd name="T2" fmla="*/ 4 w 17"/>
                <a:gd name="T3" fmla="*/ 9 h 9"/>
                <a:gd name="T4" fmla="*/ 11 w 17"/>
                <a:gd name="T5" fmla="*/ 9 h 9"/>
                <a:gd name="T6" fmla="*/ 17 w 17"/>
                <a:gd name="T7" fmla="*/ 5 h 9"/>
              </a:gdLst>
              <a:ahLst/>
              <a:cxnLst>
                <a:cxn ang="0">
                  <a:pos x="T0" y="T1"/>
                </a:cxn>
                <a:cxn ang="0">
                  <a:pos x="T2" y="T3"/>
                </a:cxn>
                <a:cxn ang="0">
                  <a:pos x="T4" y="T5"/>
                </a:cxn>
                <a:cxn ang="0">
                  <a:pos x="T6" y="T7"/>
                </a:cxn>
              </a:cxnLst>
              <a:rect l="0" t="0" r="r" b="b"/>
              <a:pathLst>
                <a:path w="17" h="9">
                  <a:moveTo>
                    <a:pt x="0" y="0"/>
                  </a:moveTo>
                  <a:cubicBezTo>
                    <a:pt x="3" y="4"/>
                    <a:pt x="2" y="4"/>
                    <a:pt x="4" y="9"/>
                  </a:cubicBezTo>
                  <a:cubicBezTo>
                    <a:pt x="11" y="9"/>
                    <a:pt x="11" y="9"/>
                    <a:pt x="11" y="9"/>
                  </a:cubicBezTo>
                  <a:cubicBezTo>
                    <a:pt x="10" y="6"/>
                    <a:pt x="11" y="3"/>
                    <a:pt x="17" y="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349"/>
            <p:cNvSpPr>
              <a:spLocks/>
            </p:cNvSpPr>
            <p:nvPr/>
          </p:nvSpPr>
          <p:spPr bwMode="auto">
            <a:xfrm>
              <a:off x="4356252" y="6080582"/>
              <a:ext cx="169610" cy="58250"/>
            </a:xfrm>
            <a:custGeom>
              <a:avLst/>
              <a:gdLst>
                <a:gd name="T0" fmla="*/ 2 w 53"/>
                <a:gd name="T1" fmla="*/ 0 h 18"/>
                <a:gd name="T2" fmla="*/ 0 w 53"/>
                <a:gd name="T3" fmla="*/ 8 h 18"/>
                <a:gd name="T4" fmla="*/ 5 w 53"/>
                <a:gd name="T5" fmla="*/ 12 h 18"/>
                <a:gd name="T6" fmla="*/ 23 w 53"/>
                <a:gd name="T7" fmla="*/ 17 h 18"/>
                <a:gd name="T8" fmla="*/ 36 w 53"/>
                <a:gd name="T9" fmla="*/ 18 h 18"/>
                <a:gd name="T10" fmla="*/ 47 w 53"/>
                <a:gd name="T11" fmla="*/ 18 h 18"/>
                <a:gd name="T12" fmla="*/ 49 w 53"/>
                <a:gd name="T13" fmla="*/ 15 h 18"/>
                <a:gd name="T14" fmla="*/ 27 w 53"/>
                <a:gd name="T15" fmla="*/ 6 h 18"/>
                <a:gd name="T16" fmla="*/ 2 w 53"/>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8">
                  <a:moveTo>
                    <a:pt x="2" y="0"/>
                  </a:moveTo>
                  <a:cubicBezTo>
                    <a:pt x="0" y="8"/>
                    <a:pt x="0" y="8"/>
                    <a:pt x="0" y="8"/>
                  </a:cubicBezTo>
                  <a:cubicBezTo>
                    <a:pt x="0" y="10"/>
                    <a:pt x="2" y="11"/>
                    <a:pt x="5" y="12"/>
                  </a:cubicBezTo>
                  <a:cubicBezTo>
                    <a:pt x="23" y="17"/>
                    <a:pt x="23" y="17"/>
                    <a:pt x="23" y="17"/>
                  </a:cubicBezTo>
                  <a:cubicBezTo>
                    <a:pt x="28" y="18"/>
                    <a:pt x="32" y="18"/>
                    <a:pt x="36" y="18"/>
                  </a:cubicBezTo>
                  <a:cubicBezTo>
                    <a:pt x="47" y="18"/>
                    <a:pt x="47" y="18"/>
                    <a:pt x="47" y="18"/>
                  </a:cubicBezTo>
                  <a:cubicBezTo>
                    <a:pt x="53" y="18"/>
                    <a:pt x="51" y="15"/>
                    <a:pt x="49" y="15"/>
                  </a:cubicBezTo>
                  <a:cubicBezTo>
                    <a:pt x="45" y="14"/>
                    <a:pt x="35" y="11"/>
                    <a:pt x="27" y="6"/>
                  </a:cubicBezTo>
                  <a:cubicBezTo>
                    <a:pt x="20"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350"/>
            <p:cNvSpPr>
              <a:spLocks/>
            </p:cNvSpPr>
            <p:nvPr/>
          </p:nvSpPr>
          <p:spPr bwMode="auto">
            <a:xfrm>
              <a:off x="4363104" y="6058310"/>
              <a:ext cx="107934" cy="58250"/>
            </a:xfrm>
            <a:custGeom>
              <a:avLst/>
              <a:gdLst>
                <a:gd name="T0" fmla="*/ 2 w 34"/>
                <a:gd name="T1" fmla="*/ 0 h 18"/>
                <a:gd name="T2" fmla="*/ 0 w 34"/>
                <a:gd name="T3" fmla="*/ 7 h 18"/>
                <a:gd name="T4" fmla="*/ 29 w 34"/>
                <a:gd name="T5" fmla="*/ 17 h 18"/>
                <a:gd name="T6" fmla="*/ 32 w 34"/>
                <a:gd name="T7" fmla="*/ 17 h 18"/>
                <a:gd name="T8" fmla="*/ 13 w 34"/>
                <a:gd name="T9" fmla="*/ 2 h 18"/>
                <a:gd name="T10" fmla="*/ 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2" y="0"/>
                  </a:moveTo>
                  <a:cubicBezTo>
                    <a:pt x="2" y="3"/>
                    <a:pt x="0" y="5"/>
                    <a:pt x="0" y="7"/>
                  </a:cubicBezTo>
                  <a:cubicBezTo>
                    <a:pt x="0" y="9"/>
                    <a:pt x="29" y="17"/>
                    <a:pt x="29" y="17"/>
                  </a:cubicBezTo>
                  <a:cubicBezTo>
                    <a:pt x="29" y="18"/>
                    <a:pt x="34" y="18"/>
                    <a:pt x="32" y="17"/>
                  </a:cubicBezTo>
                  <a:cubicBezTo>
                    <a:pt x="26" y="13"/>
                    <a:pt x="13" y="5"/>
                    <a:pt x="13"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351"/>
            <p:cNvSpPr>
              <a:spLocks/>
            </p:cNvSpPr>
            <p:nvPr/>
          </p:nvSpPr>
          <p:spPr bwMode="auto">
            <a:xfrm>
              <a:off x="4263737" y="6113134"/>
              <a:ext cx="54823" cy="29125"/>
            </a:xfrm>
            <a:custGeom>
              <a:avLst/>
              <a:gdLst>
                <a:gd name="T0" fmla="*/ 0 w 17"/>
                <a:gd name="T1" fmla="*/ 0 h 9"/>
                <a:gd name="T2" fmla="*/ 4 w 17"/>
                <a:gd name="T3" fmla="*/ 9 h 9"/>
                <a:gd name="T4" fmla="*/ 11 w 17"/>
                <a:gd name="T5" fmla="*/ 9 h 9"/>
                <a:gd name="T6" fmla="*/ 17 w 17"/>
                <a:gd name="T7" fmla="*/ 5 h 9"/>
              </a:gdLst>
              <a:ahLst/>
              <a:cxnLst>
                <a:cxn ang="0">
                  <a:pos x="T0" y="T1"/>
                </a:cxn>
                <a:cxn ang="0">
                  <a:pos x="T2" y="T3"/>
                </a:cxn>
                <a:cxn ang="0">
                  <a:pos x="T4" y="T5"/>
                </a:cxn>
                <a:cxn ang="0">
                  <a:pos x="T6" y="T7"/>
                </a:cxn>
              </a:cxnLst>
              <a:rect l="0" t="0" r="r" b="b"/>
              <a:pathLst>
                <a:path w="17" h="9">
                  <a:moveTo>
                    <a:pt x="0" y="0"/>
                  </a:moveTo>
                  <a:cubicBezTo>
                    <a:pt x="3" y="4"/>
                    <a:pt x="2" y="4"/>
                    <a:pt x="4" y="9"/>
                  </a:cubicBezTo>
                  <a:cubicBezTo>
                    <a:pt x="11" y="9"/>
                    <a:pt x="11" y="9"/>
                    <a:pt x="11" y="9"/>
                  </a:cubicBezTo>
                  <a:cubicBezTo>
                    <a:pt x="10" y="6"/>
                    <a:pt x="11" y="3"/>
                    <a:pt x="17" y="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352"/>
            <p:cNvSpPr>
              <a:spLocks/>
            </p:cNvSpPr>
            <p:nvPr/>
          </p:nvSpPr>
          <p:spPr bwMode="auto">
            <a:xfrm>
              <a:off x="4260311" y="6080582"/>
              <a:ext cx="169610" cy="58250"/>
            </a:xfrm>
            <a:custGeom>
              <a:avLst/>
              <a:gdLst>
                <a:gd name="T0" fmla="*/ 2 w 53"/>
                <a:gd name="T1" fmla="*/ 0 h 18"/>
                <a:gd name="T2" fmla="*/ 0 w 53"/>
                <a:gd name="T3" fmla="*/ 8 h 18"/>
                <a:gd name="T4" fmla="*/ 5 w 53"/>
                <a:gd name="T5" fmla="*/ 12 h 18"/>
                <a:gd name="T6" fmla="*/ 23 w 53"/>
                <a:gd name="T7" fmla="*/ 17 h 18"/>
                <a:gd name="T8" fmla="*/ 36 w 53"/>
                <a:gd name="T9" fmla="*/ 18 h 18"/>
                <a:gd name="T10" fmla="*/ 47 w 53"/>
                <a:gd name="T11" fmla="*/ 18 h 18"/>
                <a:gd name="T12" fmla="*/ 49 w 53"/>
                <a:gd name="T13" fmla="*/ 15 h 18"/>
                <a:gd name="T14" fmla="*/ 27 w 53"/>
                <a:gd name="T15" fmla="*/ 6 h 18"/>
                <a:gd name="T16" fmla="*/ 2 w 53"/>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8">
                  <a:moveTo>
                    <a:pt x="2" y="0"/>
                  </a:moveTo>
                  <a:cubicBezTo>
                    <a:pt x="0" y="8"/>
                    <a:pt x="0" y="8"/>
                    <a:pt x="0" y="8"/>
                  </a:cubicBezTo>
                  <a:cubicBezTo>
                    <a:pt x="0" y="10"/>
                    <a:pt x="2" y="11"/>
                    <a:pt x="5" y="12"/>
                  </a:cubicBezTo>
                  <a:cubicBezTo>
                    <a:pt x="23" y="17"/>
                    <a:pt x="23" y="17"/>
                    <a:pt x="23" y="17"/>
                  </a:cubicBezTo>
                  <a:cubicBezTo>
                    <a:pt x="28" y="18"/>
                    <a:pt x="32" y="18"/>
                    <a:pt x="36" y="18"/>
                  </a:cubicBezTo>
                  <a:cubicBezTo>
                    <a:pt x="47" y="18"/>
                    <a:pt x="47" y="18"/>
                    <a:pt x="47" y="18"/>
                  </a:cubicBezTo>
                  <a:cubicBezTo>
                    <a:pt x="53" y="18"/>
                    <a:pt x="51" y="15"/>
                    <a:pt x="49" y="15"/>
                  </a:cubicBezTo>
                  <a:cubicBezTo>
                    <a:pt x="45" y="14"/>
                    <a:pt x="35" y="11"/>
                    <a:pt x="27" y="6"/>
                  </a:cubicBezTo>
                  <a:cubicBezTo>
                    <a:pt x="20"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353"/>
            <p:cNvSpPr>
              <a:spLocks/>
            </p:cNvSpPr>
            <p:nvPr/>
          </p:nvSpPr>
          <p:spPr bwMode="auto">
            <a:xfrm>
              <a:off x="4267164" y="6058310"/>
              <a:ext cx="107934" cy="58250"/>
            </a:xfrm>
            <a:custGeom>
              <a:avLst/>
              <a:gdLst>
                <a:gd name="T0" fmla="*/ 2 w 34"/>
                <a:gd name="T1" fmla="*/ 0 h 18"/>
                <a:gd name="T2" fmla="*/ 0 w 34"/>
                <a:gd name="T3" fmla="*/ 7 h 18"/>
                <a:gd name="T4" fmla="*/ 29 w 34"/>
                <a:gd name="T5" fmla="*/ 17 h 18"/>
                <a:gd name="T6" fmla="*/ 32 w 34"/>
                <a:gd name="T7" fmla="*/ 17 h 18"/>
                <a:gd name="T8" fmla="*/ 13 w 34"/>
                <a:gd name="T9" fmla="*/ 2 h 18"/>
                <a:gd name="T10" fmla="*/ 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2" y="0"/>
                  </a:moveTo>
                  <a:cubicBezTo>
                    <a:pt x="2" y="3"/>
                    <a:pt x="0" y="5"/>
                    <a:pt x="0" y="7"/>
                  </a:cubicBezTo>
                  <a:cubicBezTo>
                    <a:pt x="0" y="9"/>
                    <a:pt x="29" y="17"/>
                    <a:pt x="29" y="17"/>
                  </a:cubicBezTo>
                  <a:cubicBezTo>
                    <a:pt x="29" y="18"/>
                    <a:pt x="34" y="18"/>
                    <a:pt x="32" y="17"/>
                  </a:cubicBezTo>
                  <a:cubicBezTo>
                    <a:pt x="26" y="13"/>
                    <a:pt x="13" y="5"/>
                    <a:pt x="13"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354"/>
            <p:cNvSpPr>
              <a:spLocks/>
            </p:cNvSpPr>
            <p:nvPr/>
          </p:nvSpPr>
          <p:spPr bwMode="auto">
            <a:xfrm>
              <a:off x="4381949" y="5748215"/>
              <a:ext cx="66816" cy="66817"/>
            </a:xfrm>
            <a:custGeom>
              <a:avLst/>
              <a:gdLst>
                <a:gd name="T0" fmla="*/ 21 w 21"/>
                <a:gd name="T1" fmla="*/ 11 h 21"/>
                <a:gd name="T2" fmla="*/ 10 w 21"/>
                <a:gd name="T3" fmla="*/ 20 h 21"/>
                <a:gd name="T4" fmla="*/ 1 w 21"/>
                <a:gd name="T5" fmla="*/ 9 h 21"/>
                <a:gd name="T6" fmla="*/ 12 w 21"/>
                <a:gd name="T7" fmla="*/ 0 h 21"/>
                <a:gd name="T8" fmla="*/ 21 w 21"/>
                <a:gd name="T9" fmla="*/ 11 h 21"/>
              </a:gdLst>
              <a:ahLst/>
              <a:cxnLst>
                <a:cxn ang="0">
                  <a:pos x="T0" y="T1"/>
                </a:cxn>
                <a:cxn ang="0">
                  <a:pos x="T2" y="T3"/>
                </a:cxn>
                <a:cxn ang="0">
                  <a:pos x="T4" y="T5"/>
                </a:cxn>
                <a:cxn ang="0">
                  <a:pos x="T6" y="T7"/>
                </a:cxn>
                <a:cxn ang="0">
                  <a:pos x="T8" y="T9"/>
                </a:cxn>
              </a:cxnLst>
              <a:rect l="0" t="0" r="r" b="b"/>
              <a:pathLst>
                <a:path w="21" h="21">
                  <a:moveTo>
                    <a:pt x="21" y="11"/>
                  </a:moveTo>
                  <a:cubicBezTo>
                    <a:pt x="20" y="16"/>
                    <a:pt x="15" y="21"/>
                    <a:pt x="10" y="20"/>
                  </a:cubicBezTo>
                  <a:cubicBezTo>
                    <a:pt x="4" y="20"/>
                    <a:pt x="0" y="15"/>
                    <a:pt x="1" y="9"/>
                  </a:cubicBezTo>
                  <a:cubicBezTo>
                    <a:pt x="1" y="4"/>
                    <a:pt x="6" y="0"/>
                    <a:pt x="12" y="0"/>
                  </a:cubicBezTo>
                  <a:cubicBezTo>
                    <a:pt x="17" y="1"/>
                    <a:pt x="21" y="5"/>
                    <a:pt x="21" y="11"/>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355"/>
            <p:cNvSpPr>
              <a:spLocks/>
            </p:cNvSpPr>
            <p:nvPr/>
          </p:nvSpPr>
          <p:spPr bwMode="auto">
            <a:xfrm>
              <a:off x="4349399" y="5498083"/>
              <a:ext cx="109647" cy="313522"/>
            </a:xfrm>
            <a:custGeom>
              <a:avLst/>
              <a:gdLst>
                <a:gd name="T0" fmla="*/ 31 w 34"/>
                <a:gd name="T1" fmla="*/ 89 h 99"/>
                <a:gd name="T2" fmla="*/ 21 w 34"/>
                <a:gd name="T3" fmla="*/ 99 h 99"/>
                <a:gd name="T4" fmla="*/ 11 w 34"/>
                <a:gd name="T5" fmla="*/ 90 h 99"/>
                <a:gd name="T6" fmla="*/ 1 w 34"/>
                <a:gd name="T7" fmla="*/ 17 h 99"/>
                <a:gd name="T8" fmla="*/ 16 w 34"/>
                <a:gd name="T9" fmla="*/ 0 h 99"/>
                <a:gd name="T10" fmla="*/ 34 w 34"/>
                <a:gd name="T11" fmla="*/ 15 h 99"/>
                <a:gd name="T12" fmla="*/ 31 w 34"/>
                <a:gd name="T13" fmla="*/ 89 h 99"/>
              </a:gdLst>
              <a:ahLst/>
              <a:cxnLst>
                <a:cxn ang="0">
                  <a:pos x="T0" y="T1"/>
                </a:cxn>
                <a:cxn ang="0">
                  <a:pos x="T2" y="T3"/>
                </a:cxn>
                <a:cxn ang="0">
                  <a:pos x="T4" y="T5"/>
                </a:cxn>
                <a:cxn ang="0">
                  <a:pos x="T6" y="T7"/>
                </a:cxn>
                <a:cxn ang="0">
                  <a:pos x="T8" y="T9"/>
                </a:cxn>
                <a:cxn ang="0">
                  <a:pos x="T10" y="T11"/>
                </a:cxn>
                <a:cxn ang="0">
                  <a:pos x="T12" y="T13"/>
                </a:cxn>
              </a:cxnLst>
              <a:rect l="0" t="0" r="r" b="b"/>
              <a:pathLst>
                <a:path w="34" h="99">
                  <a:moveTo>
                    <a:pt x="31" y="89"/>
                  </a:moveTo>
                  <a:cubicBezTo>
                    <a:pt x="31" y="94"/>
                    <a:pt x="27" y="99"/>
                    <a:pt x="21" y="99"/>
                  </a:cubicBezTo>
                  <a:cubicBezTo>
                    <a:pt x="16" y="99"/>
                    <a:pt x="11" y="95"/>
                    <a:pt x="11" y="90"/>
                  </a:cubicBezTo>
                  <a:cubicBezTo>
                    <a:pt x="1" y="17"/>
                    <a:pt x="1" y="17"/>
                    <a:pt x="1" y="17"/>
                  </a:cubicBezTo>
                  <a:cubicBezTo>
                    <a:pt x="0" y="8"/>
                    <a:pt x="7" y="1"/>
                    <a:pt x="16" y="0"/>
                  </a:cubicBezTo>
                  <a:cubicBezTo>
                    <a:pt x="25" y="0"/>
                    <a:pt x="33" y="6"/>
                    <a:pt x="34" y="15"/>
                  </a:cubicBezTo>
                  <a:lnTo>
                    <a:pt x="31" y="8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356"/>
            <p:cNvSpPr>
              <a:spLocks/>
            </p:cNvSpPr>
            <p:nvPr/>
          </p:nvSpPr>
          <p:spPr bwMode="auto">
            <a:xfrm>
              <a:off x="4274017" y="5748215"/>
              <a:ext cx="78809" cy="335793"/>
            </a:xfrm>
            <a:custGeom>
              <a:avLst/>
              <a:gdLst>
                <a:gd name="T0" fmla="*/ 0 w 25"/>
                <a:gd name="T1" fmla="*/ 102 h 106"/>
                <a:gd name="T2" fmla="*/ 11 w 25"/>
                <a:gd name="T3" fmla="*/ 103 h 106"/>
                <a:gd name="T4" fmla="*/ 25 w 25"/>
                <a:gd name="T5" fmla="*/ 11 h 106"/>
                <a:gd name="T6" fmla="*/ 16 w 25"/>
                <a:gd name="T7" fmla="*/ 0 h 106"/>
                <a:gd name="T8" fmla="*/ 5 w 25"/>
                <a:gd name="T9" fmla="*/ 9 h 106"/>
                <a:gd name="T10" fmla="*/ 0 w 25"/>
                <a:gd name="T11" fmla="*/ 102 h 106"/>
              </a:gdLst>
              <a:ahLst/>
              <a:cxnLst>
                <a:cxn ang="0">
                  <a:pos x="T0" y="T1"/>
                </a:cxn>
                <a:cxn ang="0">
                  <a:pos x="T2" y="T3"/>
                </a:cxn>
                <a:cxn ang="0">
                  <a:pos x="T4" y="T5"/>
                </a:cxn>
                <a:cxn ang="0">
                  <a:pos x="T6" y="T7"/>
                </a:cxn>
                <a:cxn ang="0">
                  <a:pos x="T8" y="T9"/>
                </a:cxn>
                <a:cxn ang="0">
                  <a:pos x="T10" y="T11"/>
                </a:cxn>
              </a:cxnLst>
              <a:rect l="0" t="0" r="r" b="b"/>
              <a:pathLst>
                <a:path w="25" h="106">
                  <a:moveTo>
                    <a:pt x="0" y="102"/>
                  </a:moveTo>
                  <a:cubicBezTo>
                    <a:pt x="0" y="105"/>
                    <a:pt x="11" y="106"/>
                    <a:pt x="11" y="103"/>
                  </a:cubicBezTo>
                  <a:cubicBezTo>
                    <a:pt x="25" y="11"/>
                    <a:pt x="25" y="11"/>
                    <a:pt x="25" y="11"/>
                  </a:cubicBezTo>
                  <a:cubicBezTo>
                    <a:pt x="25" y="5"/>
                    <a:pt x="21" y="1"/>
                    <a:pt x="16" y="0"/>
                  </a:cubicBezTo>
                  <a:cubicBezTo>
                    <a:pt x="10" y="0"/>
                    <a:pt x="5" y="4"/>
                    <a:pt x="5" y="9"/>
                  </a:cubicBezTo>
                  <a:cubicBezTo>
                    <a:pt x="0" y="37"/>
                    <a:pt x="4" y="64"/>
                    <a:pt x="0" y="10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357"/>
            <p:cNvSpPr>
              <a:spLocks/>
            </p:cNvSpPr>
            <p:nvPr/>
          </p:nvSpPr>
          <p:spPr bwMode="auto">
            <a:xfrm>
              <a:off x="4368244" y="5748215"/>
              <a:ext cx="80522" cy="335793"/>
            </a:xfrm>
            <a:custGeom>
              <a:avLst/>
              <a:gdLst>
                <a:gd name="T0" fmla="*/ 0 w 25"/>
                <a:gd name="T1" fmla="*/ 102 h 106"/>
                <a:gd name="T2" fmla="*/ 11 w 25"/>
                <a:gd name="T3" fmla="*/ 103 h 106"/>
                <a:gd name="T4" fmla="*/ 25 w 25"/>
                <a:gd name="T5" fmla="*/ 11 h 106"/>
                <a:gd name="T6" fmla="*/ 16 w 25"/>
                <a:gd name="T7" fmla="*/ 0 h 106"/>
                <a:gd name="T8" fmla="*/ 5 w 25"/>
                <a:gd name="T9" fmla="*/ 9 h 106"/>
                <a:gd name="T10" fmla="*/ 0 w 25"/>
                <a:gd name="T11" fmla="*/ 102 h 106"/>
              </a:gdLst>
              <a:ahLst/>
              <a:cxnLst>
                <a:cxn ang="0">
                  <a:pos x="T0" y="T1"/>
                </a:cxn>
                <a:cxn ang="0">
                  <a:pos x="T2" y="T3"/>
                </a:cxn>
                <a:cxn ang="0">
                  <a:pos x="T4" y="T5"/>
                </a:cxn>
                <a:cxn ang="0">
                  <a:pos x="T6" y="T7"/>
                </a:cxn>
                <a:cxn ang="0">
                  <a:pos x="T8" y="T9"/>
                </a:cxn>
                <a:cxn ang="0">
                  <a:pos x="T10" y="T11"/>
                </a:cxn>
              </a:cxnLst>
              <a:rect l="0" t="0" r="r" b="b"/>
              <a:pathLst>
                <a:path w="25" h="106">
                  <a:moveTo>
                    <a:pt x="0" y="102"/>
                  </a:moveTo>
                  <a:cubicBezTo>
                    <a:pt x="0" y="105"/>
                    <a:pt x="11" y="106"/>
                    <a:pt x="11" y="103"/>
                  </a:cubicBezTo>
                  <a:cubicBezTo>
                    <a:pt x="25" y="11"/>
                    <a:pt x="25" y="11"/>
                    <a:pt x="25" y="11"/>
                  </a:cubicBezTo>
                  <a:cubicBezTo>
                    <a:pt x="25" y="5"/>
                    <a:pt x="21" y="1"/>
                    <a:pt x="16" y="0"/>
                  </a:cubicBezTo>
                  <a:cubicBezTo>
                    <a:pt x="10" y="0"/>
                    <a:pt x="5" y="4"/>
                    <a:pt x="5" y="9"/>
                  </a:cubicBezTo>
                  <a:cubicBezTo>
                    <a:pt x="0" y="37"/>
                    <a:pt x="4" y="64"/>
                    <a:pt x="0" y="10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358"/>
            <p:cNvSpPr>
              <a:spLocks/>
            </p:cNvSpPr>
            <p:nvPr/>
          </p:nvSpPr>
          <p:spPr bwMode="auto">
            <a:xfrm>
              <a:off x="4286009" y="5748215"/>
              <a:ext cx="66816" cy="66817"/>
            </a:xfrm>
            <a:custGeom>
              <a:avLst/>
              <a:gdLst>
                <a:gd name="T0" fmla="*/ 21 w 21"/>
                <a:gd name="T1" fmla="*/ 11 h 21"/>
                <a:gd name="T2" fmla="*/ 10 w 21"/>
                <a:gd name="T3" fmla="*/ 20 h 21"/>
                <a:gd name="T4" fmla="*/ 1 w 21"/>
                <a:gd name="T5" fmla="*/ 9 h 21"/>
                <a:gd name="T6" fmla="*/ 12 w 21"/>
                <a:gd name="T7" fmla="*/ 0 h 21"/>
                <a:gd name="T8" fmla="*/ 21 w 21"/>
                <a:gd name="T9" fmla="*/ 11 h 21"/>
              </a:gdLst>
              <a:ahLst/>
              <a:cxnLst>
                <a:cxn ang="0">
                  <a:pos x="T0" y="T1"/>
                </a:cxn>
                <a:cxn ang="0">
                  <a:pos x="T2" y="T3"/>
                </a:cxn>
                <a:cxn ang="0">
                  <a:pos x="T4" y="T5"/>
                </a:cxn>
                <a:cxn ang="0">
                  <a:pos x="T6" y="T7"/>
                </a:cxn>
                <a:cxn ang="0">
                  <a:pos x="T8" y="T9"/>
                </a:cxn>
              </a:cxnLst>
              <a:rect l="0" t="0" r="r" b="b"/>
              <a:pathLst>
                <a:path w="21" h="21">
                  <a:moveTo>
                    <a:pt x="21" y="11"/>
                  </a:moveTo>
                  <a:cubicBezTo>
                    <a:pt x="20" y="16"/>
                    <a:pt x="15" y="21"/>
                    <a:pt x="10" y="20"/>
                  </a:cubicBezTo>
                  <a:cubicBezTo>
                    <a:pt x="4" y="20"/>
                    <a:pt x="0" y="15"/>
                    <a:pt x="1" y="9"/>
                  </a:cubicBezTo>
                  <a:cubicBezTo>
                    <a:pt x="1" y="4"/>
                    <a:pt x="6" y="0"/>
                    <a:pt x="12" y="0"/>
                  </a:cubicBezTo>
                  <a:cubicBezTo>
                    <a:pt x="17" y="1"/>
                    <a:pt x="21" y="5"/>
                    <a:pt x="21" y="11"/>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359"/>
            <p:cNvSpPr>
              <a:spLocks/>
            </p:cNvSpPr>
            <p:nvPr/>
          </p:nvSpPr>
          <p:spPr bwMode="auto">
            <a:xfrm>
              <a:off x="4253458" y="5498083"/>
              <a:ext cx="109647" cy="313522"/>
            </a:xfrm>
            <a:custGeom>
              <a:avLst/>
              <a:gdLst>
                <a:gd name="T0" fmla="*/ 31 w 34"/>
                <a:gd name="T1" fmla="*/ 89 h 99"/>
                <a:gd name="T2" fmla="*/ 21 w 34"/>
                <a:gd name="T3" fmla="*/ 99 h 99"/>
                <a:gd name="T4" fmla="*/ 11 w 34"/>
                <a:gd name="T5" fmla="*/ 90 h 99"/>
                <a:gd name="T6" fmla="*/ 1 w 34"/>
                <a:gd name="T7" fmla="*/ 17 h 99"/>
                <a:gd name="T8" fmla="*/ 16 w 34"/>
                <a:gd name="T9" fmla="*/ 0 h 99"/>
                <a:gd name="T10" fmla="*/ 34 w 34"/>
                <a:gd name="T11" fmla="*/ 15 h 99"/>
                <a:gd name="T12" fmla="*/ 31 w 34"/>
                <a:gd name="T13" fmla="*/ 89 h 99"/>
              </a:gdLst>
              <a:ahLst/>
              <a:cxnLst>
                <a:cxn ang="0">
                  <a:pos x="T0" y="T1"/>
                </a:cxn>
                <a:cxn ang="0">
                  <a:pos x="T2" y="T3"/>
                </a:cxn>
                <a:cxn ang="0">
                  <a:pos x="T4" y="T5"/>
                </a:cxn>
                <a:cxn ang="0">
                  <a:pos x="T6" y="T7"/>
                </a:cxn>
                <a:cxn ang="0">
                  <a:pos x="T8" y="T9"/>
                </a:cxn>
                <a:cxn ang="0">
                  <a:pos x="T10" y="T11"/>
                </a:cxn>
                <a:cxn ang="0">
                  <a:pos x="T12" y="T13"/>
                </a:cxn>
              </a:cxnLst>
              <a:rect l="0" t="0" r="r" b="b"/>
              <a:pathLst>
                <a:path w="34" h="99">
                  <a:moveTo>
                    <a:pt x="31" y="89"/>
                  </a:moveTo>
                  <a:cubicBezTo>
                    <a:pt x="31" y="94"/>
                    <a:pt x="27" y="99"/>
                    <a:pt x="21" y="99"/>
                  </a:cubicBezTo>
                  <a:cubicBezTo>
                    <a:pt x="16" y="99"/>
                    <a:pt x="11" y="95"/>
                    <a:pt x="11" y="90"/>
                  </a:cubicBezTo>
                  <a:cubicBezTo>
                    <a:pt x="1" y="17"/>
                    <a:pt x="1" y="17"/>
                    <a:pt x="1" y="17"/>
                  </a:cubicBezTo>
                  <a:cubicBezTo>
                    <a:pt x="0" y="8"/>
                    <a:pt x="7" y="1"/>
                    <a:pt x="16" y="0"/>
                  </a:cubicBezTo>
                  <a:cubicBezTo>
                    <a:pt x="25" y="0"/>
                    <a:pt x="33" y="6"/>
                    <a:pt x="34" y="15"/>
                  </a:cubicBezTo>
                  <a:lnTo>
                    <a:pt x="31" y="8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360"/>
            <p:cNvSpPr>
              <a:spLocks/>
            </p:cNvSpPr>
            <p:nvPr/>
          </p:nvSpPr>
          <p:spPr bwMode="auto">
            <a:xfrm>
              <a:off x="4196921" y="5479238"/>
              <a:ext cx="73669" cy="157617"/>
            </a:xfrm>
            <a:custGeom>
              <a:avLst/>
              <a:gdLst>
                <a:gd name="T0" fmla="*/ 2 w 23"/>
                <a:gd name="T1" fmla="*/ 21 h 50"/>
                <a:gd name="T2" fmla="*/ 7 w 23"/>
                <a:gd name="T3" fmla="*/ 41 h 50"/>
                <a:gd name="T4" fmla="*/ 11 w 23"/>
                <a:gd name="T5" fmla="*/ 44 h 50"/>
                <a:gd name="T6" fmla="*/ 16 w 23"/>
                <a:gd name="T7" fmla="*/ 47 h 50"/>
                <a:gd name="T8" fmla="*/ 19 w 23"/>
                <a:gd name="T9" fmla="*/ 49 h 50"/>
                <a:gd name="T10" fmla="*/ 18 w 23"/>
                <a:gd name="T11" fmla="*/ 44 h 50"/>
                <a:gd name="T12" fmla="*/ 19 w 23"/>
                <a:gd name="T13" fmla="*/ 40 h 50"/>
                <a:gd name="T14" fmla="*/ 18 w 23"/>
                <a:gd name="T15" fmla="*/ 35 h 50"/>
                <a:gd name="T16" fmla="*/ 23 w 23"/>
                <a:gd name="T17" fmla="*/ 35 h 50"/>
                <a:gd name="T18" fmla="*/ 16 w 23"/>
                <a:gd name="T19" fmla="*/ 23 h 50"/>
                <a:gd name="T20" fmla="*/ 14 w 23"/>
                <a:gd name="T21" fmla="*/ 21 h 50"/>
                <a:gd name="T22" fmla="*/ 10 w 23"/>
                <a:gd name="T23" fmla="*/ 0 h 50"/>
                <a:gd name="T24" fmla="*/ 0 w 23"/>
                <a:gd name="T25" fmla="*/ 7 h 50"/>
                <a:gd name="T26" fmla="*/ 2 w 23"/>
                <a:gd name="T2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50">
                  <a:moveTo>
                    <a:pt x="2" y="21"/>
                  </a:moveTo>
                  <a:cubicBezTo>
                    <a:pt x="2" y="31"/>
                    <a:pt x="3" y="34"/>
                    <a:pt x="7" y="41"/>
                  </a:cubicBezTo>
                  <a:cubicBezTo>
                    <a:pt x="9" y="46"/>
                    <a:pt x="11" y="46"/>
                    <a:pt x="11" y="44"/>
                  </a:cubicBezTo>
                  <a:cubicBezTo>
                    <a:pt x="12" y="49"/>
                    <a:pt x="16" y="50"/>
                    <a:pt x="16" y="47"/>
                  </a:cubicBezTo>
                  <a:cubicBezTo>
                    <a:pt x="16" y="48"/>
                    <a:pt x="18" y="50"/>
                    <a:pt x="19" y="49"/>
                  </a:cubicBezTo>
                  <a:cubicBezTo>
                    <a:pt x="20" y="48"/>
                    <a:pt x="19" y="45"/>
                    <a:pt x="18" y="44"/>
                  </a:cubicBezTo>
                  <a:cubicBezTo>
                    <a:pt x="20" y="44"/>
                    <a:pt x="21" y="43"/>
                    <a:pt x="19" y="40"/>
                  </a:cubicBezTo>
                  <a:cubicBezTo>
                    <a:pt x="18" y="37"/>
                    <a:pt x="18" y="35"/>
                    <a:pt x="18" y="35"/>
                  </a:cubicBezTo>
                  <a:cubicBezTo>
                    <a:pt x="20" y="37"/>
                    <a:pt x="22" y="37"/>
                    <a:pt x="23" y="35"/>
                  </a:cubicBezTo>
                  <a:cubicBezTo>
                    <a:pt x="20" y="32"/>
                    <a:pt x="18" y="27"/>
                    <a:pt x="16" y="23"/>
                  </a:cubicBezTo>
                  <a:cubicBezTo>
                    <a:pt x="15" y="22"/>
                    <a:pt x="15" y="22"/>
                    <a:pt x="14" y="21"/>
                  </a:cubicBezTo>
                  <a:cubicBezTo>
                    <a:pt x="10" y="0"/>
                    <a:pt x="10" y="0"/>
                    <a:pt x="10" y="0"/>
                  </a:cubicBezTo>
                  <a:cubicBezTo>
                    <a:pt x="0" y="7"/>
                    <a:pt x="0" y="7"/>
                    <a:pt x="0" y="7"/>
                  </a:cubicBezTo>
                  <a:lnTo>
                    <a:pt x="2" y="21"/>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361"/>
            <p:cNvSpPr>
              <a:spLocks/>
            </p:cNvSpPr>
            <p:nvPr/>
          </p:nvSpPr>
          <p:spPr bwMode="auto">
            <a:xfrm>
              <a:off x="4253458" y="5539201"/>
              <a:ext cx="113073" cy="517396"/>
            </a:xfrm>
            <a:custGeom>
              <a:avLst/>
              <a:gdLst>
                <a:gd name="T0" fmla="*/ 45 w 66"/>
                <a:gd name="T1" fmla="*/ 302 h 302"/>
                <a:gd name="T2" fmla="*/ 0 w 66"/>
                <a:gd name="T3" fmla="*/ 302 h 302"/>
                <a:gd name="T4" fmla="*/ 8 w 66"/>
                <a:gd name="T5" fmla="*/ 153 h 302"/>
                <a:gd name="T6" fmla="*/ 0 w 66"/>
                <a:gd name="T7" fmla="*/ 0 h 302"/>
                <a:gd name="T8" fmla="*/ 66 w 66"/>
                <a:gd name="T9" fmla="*/ 0 h 302"/>
                <a:gd name="T10" fmla="*/ 58 w 66"/>
                <a:gd name="T11" fmla="*/ 152 h 302"/>
                <a:gd name="T12" fmla="*/ 45 w 66"/>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66" h="302">
                  <a:moveTo>
                    <a:pt x="45" y="302"/>
                  </a:moveTo>
                  <a:lnTo>
                    <a:pt x="0" y="302"/>
                  </a:lnTo>
                  <a:lnTo>
                    <a:pt x="8" y="153"/>
                  </a:lnTo>
                  <a:lnTo>
                    <a:pt x="0" y="0"/>
                  </a:lnTo>
                  <a:lnTo>
                    <a:pt x="66" y="0"/>
                  </a:lnTo>
                  <a:lnTo>
                    <a:pt x="58" y="152"/>
                  </a:lnTo>
                  <a:lnTo>
                    <a:pt x="45" y="3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362"/>
            <p:cNvSpPr>
              <a:spLocks/>
            </p:cNvSpPr>
            <p:nvPr/>
          </p:nvSpPr>
          <p:spPr bwMode="auto">
            <a:xfrm>
              <a:off x="4349399" y="5539201"/>
              <a:ext cx="109647" cy="517396"/>
            </a:xfrm>
            <a:custGeom>
              <a:avLst/>
              <a:gdLst>
                <a:gd name="T0" fmla="*/ 4 w 64"/>
                <a:gd name="T1" fmla="*/ 302 h 302"/>
                <a:gd name="T2" fmla="*/ 49 w 64"/>
                <a:gd name="T3" fmla="*/ 302 h 302"/>
                <a:gd name="T4" fmla="*/ 62 w 64"/>
                <a:gd name="T5" fmla="*/ 144 h 302"/>
                <a:gd name="T6" fmla="*/ 64 w 64"/>
                <a:gd name="T7" fmla="*/ 0 h 302"/>
                <a:gd name="T8" fmla="*/ 0 w 64"/>
                <a:gd name="T9" fmla="*/ 0 h 302"/>
                <a:gd name="T10" fmla="*/ 10 w 64"/>
                <a:gd name="T11" fmla="*/ 150 h 302"/>
                <a:gd name="T12" fmla="*/ 4 w 64"/>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64" h="302">
                  <a:moveTo>
                    <a:pt x="4" y="302"/>
                  </a:moveTo>
                  <a:lnTo>
                    <a:pt x="49" y="302"/>
                  </a:lnTo>
                  <a:lnTo>
                    <a:pt x="62" y="144"/>
                  </a:lnTo>
                  <a:lnTo>
                    <a:pt x="64" y="0"/>
                  </a:lnTo>
                  <a:lnTo>
                    <a:pt x="0" y="0"/>
                  </a:lnTo>
                  <a:lnTo>
                    <a:pt x="10" y="150"/>
                  </a:lnTo>
                  <a:lnTo>
                    <a:pt x="4" y="3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363"/>
            <p:cNvSpPr>
              <a:spLocks/>
            </p:cNvSpPr>
            <p:nvPr/>
          </p:nvSpPr>
          <p:spPr bwMode="auto">
            <a:xfrm>
              <a:off x="4244891" y="5174283"/>
              <a:ext cx="111360" cy="399183"/>
            </a:xfrm>
            <a:custGeom>
              <a:avLst/>
              <a:gdLst>
                <a:gd name="T0" fmla="*/ 63 w 65"/>
                <a:gd name="T1" fmla="*/ 233 h 233"/>
                <a:gd name="T2" fmla="*/ 0 w 65"/>
                <a:gd name="T3" fmla="*/ 233 h 233"/>
                <a:gd name="T4" fmla="*/ 13 w 65"/>
                <a:gd name="T5" fmla="*/ 139 h 233"/>
                <a:gd name="T6" fmla="*/ 0 w 65"/>
                <a:gd name="T7" fmla="*/ 57 h 233"/>
                <a:gd name="T8" fmla="*/ 13 w 65"/>
                <a:gd name="T9" fmla="*/ 0 h 233"/>
                <a:gd name="T10" fmla="*/ 65 w 65"/>
                <a:gd name="T11" fmla="*/ 0 h 233"/>
                <a:gd name="T12" fmla="*/ 65 w 65"/>
                <a:gd name="T13" fmla="*/ 216 h 233"/>
                <a:gd name="T14" fmla="*/ 63 w 6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33">
                  <a:moveTo>
                    <a:pt x="63" y="233"/>
                  </a:moveTo>
                  <a:lnTo>
                    <a:pt x="0" y="233"/>
                  </a:lnTo>
                  <a:lnTo>
                    <a:pt x="13" y="139"/>
                  </a:lnTo>
                  <a:lnTo>
                    <a:pt x="0" y="57"/>
                  </a:lnTo>
                  <a:lnTo>
                    <a:pt x="13" y="0"/>
                  </a:lnTo>
                  <a:lnTo>
                    <a:pt x="65" y="0"/>
                  </a:lnTo>
                  <a:lnTo>
                    <a:pt x="65" y="216"/>
                  </a:lnTo>
                  <a:lnTo>
                    <a:pt x="63" y="23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364"/>
            <p:cNvSpPr>
              <a:spLocks/>
            </p:cNvSpPr>
            <p:nvPr/>
          </p:nvSpPr>
          <p:spPr bwMode="auto">
            <a:xfrm>
              <a:off x="4145524" y="5345606"/>
              <a:ext cx="73669" cy="75382"/>
            </a:xfrm>
            <a:custGeom>
              <a:avLst/>
              <a:gdLst>
                <a:gd name="T0" fmla="*/ 16 w 23"/>
                <a:gd name="T1" fmla="*/ 3 h 24"/>
                <a:gd name="T2" fmla="*/ 20 w 23"/>
                <a:gd name="T3" fmla="*/ 17 h 24"/>
                <a:gd name="T4" fmla="*/ 7 w 23"/>
                <a:gd name="T5" fmla="*/ 21 h 24"/>
                <a:gd name="T6" fmla="*/ 2 w 23"/>
                <a:gd name="T7" fmla="*/ 8 h 24"/>
                <a:gd name="T8" fmla="*/ 16 w 23"/>
                <a:gd name="T9" fmla="*/ 3 h 24"/>
              </a:gdLst>
              <a:ahLst/>
              <a:cxnLst>
                <a:cxn ang="0">
                  <a:pos x="T0" y="T1"/>
                </a:cxn>
                <a:cxn ang="0">
                  <a:pos x="T2" y="T3"/>
                </a:cxn>
                <a:cxn ang="0">
                  <a:pos x="T4" y="T5"/>
                </a:cxn>
                <a:cxn ang="0">
                  <a:pos x="T6" y="T7"/>
                </a:cxn>
                <a:cxn ang="0">
                  <a:pos x="T8" y="T9"/>
                </a:cxn>
              </a:cxnLst>
              <a:rect l="0" t="0" r="r" b="b"/>
              <a:pathLst>
                <a:path w="23" h="24">
                  <a:moveTo>
                    <a:pt x="16" y="3"/>
                  </a:moveTo>
                  <a:cubicBezTo>
                    <a:pt x="21" y="5"/>
                    <a:pt x="23" y="11"/>
                    <a:pt x="20" y="17"/>
                  </a:cubicBezTo>
                  <a:cubicBezTo>
                    <a:pt x="18" y="22"/>
                    <a:pt x="12" y="24"/>
                    <a:pt x="7" y="21"/>
                  </a:cubicBezTo>
                  <a:cubicBezTo>
                    <a:pt x="2" y="19"/>
                    <a:pt x="0" y="13"/>
                    <a:pt x="2" y="8"/>
                  </a:cubicBezTo>
                  <a:cubicBezTo>
                    <a:pt x="5" y="2"/>
                    <a:pt x="11" y="0"/>
                    <a:pt x="16"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65"/>
            <p:cNvSpPr>
              <a:spLocks/>
            </p:cNvSpPr>
            <p:nvPr/>
          </p:nvSpPr>
          <p:spPr bwMode="auto">
            <a:xfrm>
              <a:off x="4212340" y="5167430"/>
              <a:ext cx="106220" cy="101081"/>
            </a:xfrm>
            <a:custGeom>
              <a:avLst/>
              <a:gdLst>
                <a:gd name="T0" fmla="*/ 29 w 33"/>
                <a:gd name="T1" fmla="*/ 22 h 32"/>
                <a:gd name="T2" fmla="*/ 10 w 33"/>
                <a:gd name="T3" fmla="*/ 28 h 32"/>
                <a:gd name="T4" fmla="*/ 4 w 33"/>
                <a:gd name="T5" fmla="*/ 9 h 32"/>
                <a:gd name="T6" fmla="*/ 23 w 33"/>
                <a:gd name="T7" fmla="*/ 3 h 32"/>
                <a:gd name="T8" fmla="*/ 29 w 33"/>
                <a:gd name="T9" fmla="*/ 22 h 32"/>
              </a:gdLst>
              <a:ahLst/>
              <a:cxnLst>
                <a:cxn ang="0">
                  <a:pos x="T0" y="T1"/>
                </a:cxn>
                <a:cxn ang="0">
                  <a:pos x="T2" y="T3"/>
                </a:cxn>
                <a:cxn ang="0">
                  <a:pos x="T4" y="T5"/>
                </a:cxn>
                <a:cxn ang="0">
                  <a:pos x="T6" y="T7"/>
                </a:cxn>
                <a:cxn ang="0">
                  <a:pos x="T8" y="T9"/>
                </a:cxn>
              </a:cxnLst>
              <a:rect l="0" t="0" r="r" b="b"/>
              <a:pathLst>
                <a:path w="33" h="32">
                  <a:moveTo>
                    <a:pt x="29" y="22"/>
                  </a:moveTo>
                  <a:cubicBezTo>
                    <a:pt x="26" y="29"/>
                    <a:pt x="17" y="32"/>
                    <a:pt x="10" y="28"/>
                  </a:cubicBezTo>
                  <a:cubicBezTo>
                    <a:pt x="3" y="25"/>
                    <a:pt x="0" y="16"/>
                    <a:pt x="4" y="9"/>
                  </a:cubicBezTo>
                  <a:cubicBezTo>
                    <a:pt x="8" y="2"/>
                    <a:pt x="16" y="0"/>
                    <a:pt x="23" y="3"/>
                  </a:cubicBezTo>
                  <a:cubicBezTo>
                    <a:pt x="30" y="7"/>
                    <a:pt x="33" y="15"/>
                    <a:pt x="29" y="2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66"/>
            <p:cNvSpPr>
              <a:spLocks/>
            </p:cNvSpPr>
            <p:nvPr/>
          </p:nvSpPr>
          <p:spPr bwMode="auto">
            <a:xfrm>
              <a:off x="4152377" y="5196555"/>
              <a:ext cx="152478" cy="202161"/>
            </a:xfrm>
            <a:custGeom>
              <a:avLst/>
              <a:gdLst>
                <a:gd name="T0" fmla="*/ 43 w 89"/>
                <a:gd name="T1" fmla="*/ 0 h 118"/>
                <a:gd name="T2" fmla="*/ 0 w 89"/>
                <a:gd name="T3" fmla="*/ 102 h 118"/>
                <a:gd name="T4" fmla="*/ 33 w 89"/>
                <a:gd name="T5" fmla="*/ 118 h 118"/>
                <a:gd name="T6" fmla="*/ 89 w 89"/>
                <a:gd name="T7" fmla="*/ 24 h 118"/>
                <a:gd name="T8" fmla="*/ 43 w 89"/>
                <a:gd name="T9" fmla="*/ 0 h 118"/>
              </a:gdLst>
              <a:ahLst/>
              <a:cxnLst>
                <a:cxn ang="0">
                  <a:pos x="T0" y="T1"/>
                </a:cxn>
                <a:cxn ang="0">
                  <a:pos x="T2" y="T3"/>
                </a:cxn>
                <a:cxn ang="0">
                  <a:pos x="T4" y="T5"/>
                </a:cxn>
                <a:cxn ang="0">
                  <a:pos x="T6" y="T7"/>
                </a:cxn>
                <a:cxn ang="0">
                  <a:pos x="T8" y="T9"/>
                </a:cxn>
              </a:cxnLst>
              <a:rect l="0" t="0" r="r" b="b"/>
              <a:pathLst>
                <a:path w="89" h="118">
                  <a:moveTo>
                    <a:pt x="43" y="0"/>
                  </a:moveTo>
                  <a:lnTo>
                    <a:pt x="0" y="102"/>
                  </a:lnTo>
                  <a:lnTo>
                    <a:pt x="33" y="118"/>
                  </a:lnTo>
                  <a:lnTo>
                    <a:pt x="89" y="24"/>
                  </a:lnTo>
                  <a:lnTo>
                    <a:pt x="43"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67"/>
            <p:cNvSpPr>
              <a:spLocks/>
            </p:cNvSpPr>
            <p:nvPr/>
          </p:nvSpPr>
          <p:spPr bwMode="auto">
            <a:xfrm>
              <a:off x="4190068" y="5528922"/>
              <a:ext cx="54823" cy="25699"/>
            </a:xfrm>
            <a:custGeom>
              <a:avLst/>
              <a:gdLst>
                <a:gd name="T0" fmla="*/ 32 w 32"/>
                <a:gd name="T1" fmla="*/ 8 h 15"/>
                <a:gd name="T2" fmla="*/ 2 w 32"/>
                <a:gd name="T3" fmla="*/ 15 h 15"/>
                <a:gd name="T4" fmla="*/ 0 w 32"/>
                <a:gd name="T5" fmla="*/ 6 h 15"/>
                <a:gd name="T6" fmla="*/ 30 w 32"/>
                <a:gd name="T7" fmla="*/ 0 h 15"/>
                <a:gd name="T8" fmla="*/ 32 w 32"/>
                <a:gd name="T9" fmla="*/ 8 h 15"/>
              </a:gdLst>
              <a:ahLst/>
              <a:cxnLst>
                <a:cxn ang="0">
                  <a:pos x="T0" y="T1"/>
                </a:cxn>
                <a:cxn ang="0">
                  <a:pos x="T2" y="T3"/>
                </a:cxn>
                <a:cxn ang="0">
                  <a:pos x="T4" y="T5"/>
                </a:cxn>
                <a:cxn ang="0">
                  <a:pos x="T6" y="T7"/>
                </a:cxn>
                <a:cxn ang="0">
                  <a:pos x="T8" y="T9"/>
                </a:cxn>
              </a:cxnLst>
              <a:rect l="0" t="0" r="r" b="b"/>
              <a:pathLst>
                <a:path w="32" h="15">
                  <a:moveTo>
                    <a:pt x="32" y="8"/>
                  </a:moveTo>
                  <a:lnTo>
                    <a:pt x="2" y="15"/>
                  </a:lnTo>
                  <a:lnTo>
                    <a:pt x="0" y="6"/>
                  </a:lnTo>
                  <a:lnTo>
                    <a:pt x="30" y="0"/>
                  </a:lnTo>
                  <a:lnTo>
                    <a:pt x="32"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368"/>
            <p:cNvSpPr>
              <a:spLocks/>
            </p:cNvSpPr>
            <p:nvPr/>
          </p:nvSpPr>
          <p:spPr bwMode="auto">
            <a:xfrm>
              <a:off x="4145524" y="5349033"/>
              <a:ext cx="73669" cy="68529"/>
            </a:xfrm>
            <a:custGeom>
              <a:avLst/>
              <a:gdLst>
                <a:gd name="T0" fmla="*/ 14 w 23"/>
                <a:gd name="T1" fmla="*/ 21 h 22"/>
                <a:gd name="T2" fmla="*/ 1 w 23"/>
                <a:gd name="T3" fmla="*/ 14 h 22"/>
                <a:gd name="T4" fmla="*/ 9 w 23"/>
                <a:gd name="T5" fmla="*/ 1 h 22"/>
                <a:gd name="T6" fmla="*/ 21 w 23"/>
                <a:gd name="T7" fmla="*/ 8 h 22"/>
                <a:gd name="T8" fmla="*/ 14 w 23"/>
                <a:gd name="T9" fmla="*/ 21 h 22"/>
              </a:gdLst>
              <a:ahLst/>
              <a:cxnLst>
                <a:cxn ang="0">
                  <a:pos x="T0" y="T1"/>
                </a:cxn>
                <a:cxn ang="0">
                  <a:pos x="T2" y="T3"/>
                </a:cxn>
                <a:cxn ang="0">
                  <a:pos x="T4" y="T5"/>
                </a:cxn>
                <a:cxn ang="0">
                  <a:pos x="T6" y="T7"/>
                </a:cxn>
                <a:cxn ang="0">
                  <a:pos x="T8" y="T9"/>
                </a:cxn>
              </a:cxnLst>
              <a:rect l="0" t="0" r="r" b="b"/>
              <a:pathLst>
                <a:path w="23" h="22">
                  <a:moveTo>
                    <a:pt x="14" y="21"/>
                  </a:moveTo>
                  <a:cubicBezTo>
                    <a:pt x="8" y="22"/>
                    <a:pt x="3" y="19"/>
                    <a:pt x="1" y="14"/>
                  </a:cubicBezTo>
                  <a:cubicBezTo>
                    <a:pt x="0" y="8"/>
                    <a:pt x="3" y="3"/>
                    <a:pt x="9" y="1"/>
                  </a:cubicBezTo>
                  <a:cubicBezTo>
                    <a:pt x="14" y="0"/>
                    <a:pt x="20" y="3"/>
                    <a:pt x="21" y="8"/>
                  </a:cubicBezTo>
                  <a:cubicBezTo>
                    <a:pt x="23" y="14"/>
                    <a:pt x="19" y="20"/>
                    <a:pt x="14" y="21"/>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369"/>
            <p:cNvSpPr>
              <a:spLocks/>
            </p:cNvSpPr>
            <p:nvPr/>
          </p:nvSpPr>
          <p:spPr bwMode="auto">
            <a:xfrm>
              <a:off x="4148950" y="5373018"/>
              <a:ext cx="92514" cy="166184"/>
            </a:xfrm>
            <a:custGeom>
              <a:avLst/>
              <a:gdLst>
                <a:gd name="T0" fmla="*/ 54 w 54"/>
                <a:gd name="T1" fmla="*/ 89 h 97"/>
                <a:gd name="T2" fmla="*/ 37 w 54"/>
                <a:gd name="T3" fmla="*/ 0 h 97"/>
                <a:gd name="T4" fmla="*/ 0 w 54"/>
                <a:gd name="T5" fmla="*/ 12 h 97"/>
                <a:gd name="T6" fmla="*/ 21 w 54"/>
                <a:gd name="T7" fmla="*/ 97 h 97"/>
                <a:gd name="T8" fmla="*/ 54 w 54"/>
                <a:gd name="T9" fmla="*/ 89 h 97"/>
              </a:gdLst>
              <a:ahLst/>
              <a:cxnLst>
                <a:cxn ang="0">
                  <a:pos x="T0" y="T1"/>
                </a:cxn>
                <a:cxn ang="0">
                  <a:pos x="T2" y="T3"/>
                </a:cxn>
                <a:cxn ang="0">
                  <a:pos x="T4" y="T5"/>
                </a:cxn>
                <a:cxn ang="0">
                  <a:pos x="T6" y="T7"/>
                </a:cxn>
                <a:cxn ang="0">
                  <a:pos x="T8" y="T9"/>
                </a:cxn>
              </a:cxnLst>
              <a:rect l="0" t="0" r="r" b="b"/>
              <a:pathLst>
                <a:path w="54" h="97">
                  <a:moveTo>
                    <a:pt x="54" y="89"/>
                  </a:moveTo>
                  <a:lnTo>
                    <a:pt x="37" y="0"/>
                  </a:lnTo>
                  <a:lnTo>
                    <a:pt x="0" y="12"/>
                  </a:lnTo>
                  <a:lnTo>
                    <a:pt x="21" y="97"/>
                  </a:lnTo>
                  <a:lnTo>
                    <a:pt x="54" y="89"/>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370"/>
            <p:cNvSpPr>
              <a:spLocks/>
            </p:cNvSpPr>
            <p:nvPr/>
          </p:nvSpPr>
          <p:spPr bwMode="auto">
            <a:xfrm>
              <a:off x="4563552" y="4872755"/>
              <a:ext cx="70243" cy="174750"/>
            </a:xfrm>
            <a:custGeom>
              <a:avLst/>
              <a:gdLst>
                <a:gd name="T0" fmla="*/ 20 w 22"/>
                <a:gd name="T1" fmla="*/ 33 h 55"/>
                <a:gd name="T2" fmla="*/ 19 w 22"/>
                <a:gd name="T3" fmla="*/ 12 h 55"/>
                <a:gd name="T4" fmla="*/ 15 w 22"/>
                <a:gd name="T5" fmla="*/ 8 h 55"/>
                <a:gd name="T6" fmla="*/ 10 w 22"/>
                <a:gd name="T7" fmla="*/ 4 h 55"/>
                <a:gd name="T8" fmla="*/ 7 w 22"/>
                <a:gd name="T9" fmla="*/ 2 h 55"/>
                <a:gd name="T10" fmla="*/ 7 w 22"/>
                <a:gd name="T11" fmla="*/ 6 h 55"/>
                <a:gd name="T12" fmla="*/ 5 w 22"/>
                <a:gd name="T13" fmla="*/ 11 h 55"/>
                <a:gd name="T14" fmla="*/ 5 w 22"/>
                <a:gd name="T15" fmla="*/ 15 h 55"/>
                <a:gd name="T16" fmla="*/ 0 w 22"/>
                <a:gd name="T17" fmla="*/ 14 h 55"/>
                <a:gd name="T18" fmla="*/ 5 w 22"/>
                <a:gd name="T19" fmla="*/ 28 h 55"/>
                <a:gd name="T20" fmla="*/ 7 w 22"/>
                <a:gd name="T21" fmla="*/ 31 h 55"/>
                <a:gd name="T22" fmla="*/ 6 w 22"/>
                <a:gd name="T23" fmla="*/ 55 h 55"/>
                <a:gd name="T24" fmla="*/ 19 w 22"/>
                <a:gd name="T25" fmla="*/ 49 h 55"/>
                <a:gd name="T26" fmla="*/ 20 w 22"/>
                <a:gd name="T27"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55">
                  <a:moveTo>
                    <a:pt x="20" y="33"/>
                  </a:moveTo>
                  <a:cubicBezTo>
                    <a:pt x="22" y="23"/>
                    <a:pt x="22" y="21"/>
                    <a:pt x="19" y="12"/>
                  </a:cubicBezTo>
                  <a:cubicBezTo>
                    <a:pt x="17" y="7"/>
                    <a:pt x="15" y="6"/>
                    <a:pt x="15" y="8"/>
                  </a:cubicBezTo>
                  <a:cubicBezTo>
                    <a:pt x="15" y="3"/>
                    <a:pt x="10" y="0"/>
                    <a:pt x="10" y="4"/>
                  </a:cubicBezTo>
                  <a:cubicBezTo>
                    <a:pt x="10" y="3"/>
                    <a:pt x="8" y="1"/>
                    <a:pt x="7" y="2"/>
                  </a:cubicBezTo>
                  <a:cubicBezTo>
                    <a:pt x="5" y="3"/>
                    <a:pt x="6" y="5"/>
                    <a:pt x="7" y="6"/>
                  </a:cubicBezTo>
                  <a:cubicBezTo>
                    <a:pt x="6" y="6"/>
                    <a:pt x="3" y="7"/>
                    <a:pt x="5" y="11"/>
                  </a:cubicBezTo>
                  <a:cubicBezTo>
                    <a:pt x="6" y="14"/>
                    <a:pt x="5" y="15"/>
                    <a:pt x="5" y="15"/>
                  </a:cubicBezTo>
                  <a:cubicBezTo>
                    <a:pt x="3" y="12"/>
                    <a:pt x="1" y="12"/>
                    <a:pt x="0" y="14"/>
                  </a:cubicBezTo>
                  <a:cubicBezTo>
                    <a:pt x="2" y="17"/>
                    <a:pt x="3" y="24"/>
                    <a:pt x="5" y="28"/>
                  </a:cubicBezTo>
                  <a:cubicBezTo>
                    <a:pt x="6" y="29"/>
                    <a:pt x="6" y="30"/>
                    <a:pt x="7" y="31"/>
                  </a:cubicBezTo>
                  <a:cubicBezTo>
                    <a:pt x="6" y="55"/>
                    <a:pt x="6" y="55"/>
                    <a:pt x="6" y="55"/>
                  </a:cubicBezTo>
                  <a:cubicBezTo>
                    <a:pt x="19" y="49"/>
                    <a:pt x="19" y="49"/>
                    <a:pt x="19" y="49"/>
                  </a:cubicBezTo>
                  <a:lnTo>
                    <a:pt x="20" y="33"/>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371"/>
            <p:cNvSpPr>
              <a:spLocks/>
            </p:cNvSpPr>
            <p:nvPr/>
          </p:nvSpPr>
          <p:spPr bwMode="auto">
            <a:xfrm>
              <a:off x="4356252" y="5174283"/>
              <a:ext cx="118213" cy="399183"/>
            </a:xfrm>
            <a:custGeom>
              <a:avLst/>
              <a:gdLst>
                <a:gd name="T0" fmla="*/ 2 w 69"/>
                <a:gd name="T1" fmla="*/ 233 h 233"/>
                <a:gd name="T2" fmla="*/ 67 w 69"/>
                <a:gd name="T3" fmla="*/ 233 h 233"/>
                <a:gd name="T4" fmla="*/ 52 w 69"/>
                <a:gd name="T5" fmla="*/ 139 h 233"/>
                <a:gd name="T6" fmla="*/ 69 w 69"/>
                <a:gd name="T7" fmla="*/ 44 h 233"/>
                <a:gd name="T8" fmla="*/ 54 w 69"/>
                <a:gd name="T9" fmla="*/ 0 h 233"/>
                <a:gd name="T10" fmla="*/ 0 w 69"/>
                <a:gd name="T11" fmla="*/ 0 h 233"/>
                <a:gd name="T12" fmla="*/ 0 w 69"/>
                <a:gd name="T13" fmla="*/ 216 h 233"/>
                <a:gd name="T14" fmla="*/ 2 w 69"/>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33">
                  <a:moveTo>
                    <a:pt x="2" y="233"/>
                  </a:moveTo>
                  <a:lnTo>
                    <a:pt x="67" y="233"/>
                  </a:lnTo>
                  <a:lnTo>
                    <a:pt x="52" y="139"/>
                  </a:lnTo>
                  <a:lnTo>
                    <a:pt x="69" y="44"/>
                  </a:lnTo>
                  <a:lnTo>
                    <a:pt x="54" y="0"/>
                  </a:lnTo>
                  <a:lnTo>
                    <a:pt x="0" y="0"/>
                  </a:lnTo>
                  <a:lnTo>
                    <a:pt x="0" y="216"/>
                  </a:lnTo>
                  <a:lnTo>
                    <a:pt x="2" y="23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72"/>
            <p:cNvSpPr>
              <a:spLocks/>
            </p:cNvSpPr>
            <p:nvPr/>
          </p:nvSpPr>
          <p:spPr bwMode="auto">
            <a:xfrm>
              <a:off x="4563552" y="5129739"/>
              <a:ext cx="73669" cy="71956"/>
            </a:xfrm>
            <a:custGeom>
              <a:avLst/>
              <a:gdLst>
                <a:gd name="T0" fmla="*/ 1 w 23"/>
                <a:gd name="T1" fmla="*/ 14 h 23"/>
                <a:gd name="T2" fmla="*/ 14 w 23"/>
                <a:gd name="T3" fmla="*/ 22 h 23"/>
                <a:gd name="T4" fmla="*/ 21 w 23"/>
                <a:gd name="T5" fmla="*/ 9 h 23"/>
                <a:gd name="T6" fmla="*/ 9 w 23"/>
                <a:gd name="T7" fmla="*/ 2 h 23"/>
                <a:gd name="T8" fmla="*/ 1 w 23"/>
                <a:gd name="T9" fmla="*/ 14 h 23"/>
              </a:gdLst>
              <a:ahLst/>
              <a:cxnLst>
                <a:cxn ang="0">
                  <a:pos x="T0" y="T1"/>
                </a:cxn>
                <a:cxn ang="0">
                  <a:pos x="T2" y="T3"/>
                </a:cxn>
                <a:cxn ang="0">
                  <a:pos x="T4" y="T5"/>
                </a:cxn>
                <a:cxn ang="0">
                  <a:pos x="T6" y="T7"/>
                </a:cxn>
                <a:cxn ang="0">
                  <a:pos x="T8" y="T9"/>
                </a:cxn>
              </a:cxnLst>
              <a:rect l="0" t="0" r="r" b="b"/>
              <a:pathLst>
                <a:path w="23" h="23">
                  <a:moveTo>
                    <a:pt x="1" y="14"/>
                  </a:moveTo>
                  <a:cubicBezTo>
                    <a:pt x="3" y="20"/>
                    <a:pt x="8" y="23"/>
                    <a:pt x="14" y="22"/>
                  </a:cubicBezTo>
                  <a:cubicBezTo>
                    <a:pt x="19" y="20"/>
                    <a:pt x="23" y="14"/>
                    <a:pt x="21" y="9"/>
                  </a:cubicBezTo>
                  <a:cubicBezTo>
                    <a:pt x="20" y="4"/>
                    <a:pt x="14" y="0"/>
                    <a:pt x="9" y="2"/>
                  </a:cubicBezTo>
                  <a:cubicBezTo>
                    <a:pt x="3" y="3"/>
                    <a:pt x="0" y="9"/>
                    <a:pt x="1" y="1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373"/>
            <p:cNvSpPr>
              <a:spLocks/>
            </p:cNvSpPr>
            <p:nvPr/>
          </p:nvSpPr>
          <p:spPr bwMode="auto">
            <a:xfrm>
              <a:off x="4393943" y="5164004"/>
              <a:ext cx="99367" cy="101081"/>
            </a:xfrm>
            <a:custGeom>
              <a:avLst/>
              <a:gdLst>
                <a:gd name="T0" fmla="*/ 20 w 31"/>
                <a:gd name="T1" fmla="*/ 30 h 32"/>
                <a:gd name="T2" fmla="*/ 29 w 31"/>
                <a:gd name="T3" fmla="*/ 12 h 32"/>
                <a:gd name="T4" fmla="*/ 12 w 31"/>
                <a:gd name="T5" fmla="*/ 2 h 32"/>
                <a:gd name="T6" fmla="*/ 2 w 31"/>
                <a:gd name="T7" fmla="*/ 20 h 32"/>
                <a:gd name="T8" fmla="*/ 20 w 31"/>
                <a:gd name="T9" fmla="*/ 30 h 32"/>
              </a:gdLst>
              <a:ahLst/>
              <a:cxnLst>
                <a:cxn ang="0">
                  <a:pos x="T0" y="T1"/>
                </a:cxn>
                <a:cxn ang="0">
                  <a:pos x="T2" y="T3"/>
                </a:cxn>
                <a:cxn ang="0">
                  <a:pos x="T4" y="T5"/>
                </a:cxn>
                <a:cxn ang="0">
                  <a:pos x="T6" y="T7"/>
                </a:cxn>
                <a:cxn ang="0">
                  <a:pos x="T8" y="T9"/>
                </a:cxn>
              </a:cxnLst>
              <a:rect l="0" t="0" r="r" b="b"/>
              <a:pathLst>
                <a:path w="31" h="32">
                  <a:moveTo>
                    <a:pt x="20" y="30"/>
                  </a:moveTo>
                  <a:cubicBezTo>
                    <a:pt x="27" y="27"/>
                    <a:pt x="31" y="20"/>
                    <a:pt x="29" y="12"/>
                  </a:cubicBezTo>
                  <a:cubicBezTo>
                    <a:pt x="27" y="5"/>
                    <a:pt x="20" y="0"/>
                    <a:pt x="12" y="2"/>
                  </a:cubicBezTo>
                  <a:cubicBezTo>
                    <a:pt x="4" y="4"/>
                    <a:pt x="0" y="12"/>
                    <a:pt x="2" y="20"/>
                  </a:cubicBezTo>
                  <a:cubicBezTo>
                    <a:pt x="4" y="27"/>
                    <a:pt x="12" y="32"/>
                    <a:pt x="20" y="3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374"/>
            <p:cNvSpPr>
              <a:spLocks/>
            </p:cNvSpPr>
            <p:nvPr/>
          </p:nvSpPr>
          <p:spPr bwMode="auto">
            <a:xfrm>
              <a:off x="4433346" y="5136592"/>
              <a:ext cx="174749" cy="123353"/>
            </a:xfrm>
            <a:custGeom>
              <a:avLst/>
              <a:gdLst>
                <a:gd name="T0" fmla="*/ 0 w 102"/>
                <a:gd name="T1" fmla="*/ 20 h 72"/>
                <a:gd name="T2" fmla="*/ 93 w 102"/>
                <a:gd name="T3" fmla="*/ 0 h 72"/>
                <a:gd name="T4" fmla="*/ 102 w 102"/>
                <a:gd name="T5" fmla="*/ 37 h 72"/>
                <a:gd name="T6" fmla="*/ 15 w 102"/>
                <a:gd name="T7" fmla="*/ 72 h 72"/>
                <a:gd name="T8" fmla="*/ 0 w 102"/>
                <a:gd name="T9" fmla="*/ 20 h 72"/>
              </a:gdLst>
              <a:ahLst/>
              <a:cxnLst>
                <a:cxn ang="0">
                  <a:pos x="T0" y="T1"/>
                </a:cxn>
                <a:cxn ang="0">
                  <a:pos x="T2" y="T3"/>
                </a:cxn>
                <a:cxn ang="0">
                  <a:pos x="T4" y="T5"/>
                </a:cxn>
                <a:cxn ang="0">
                  <a:pos x="T6" y="T7"/>
                </a:cxn>
                <a:cxn ang="0">
                  <a:pos x="T8" y="T9"/>
                </a:cxn>
              </a:cxnLst>
              <a:rect l="0" t="0" r="r" b="b"/>
              <a:pathLst>
                <a:path w="102" h="72">
                  <a:moveTo>
                    <a:pt x="0" y="20"/>
                  </a:moveTo>
                  <a:lnTo>
                    <a:pt x="93" y="0"/>
                  </a:lnTo>
                  <a:lnTo>
                    <a:pt x="102" y="37"/>
                  </a:lnTo>
                  <a:lnTo>
                    <a:pt x="15" y="72"/>
                  </a:lnTo>
                  <a:lnTo>
                    <a:pt x="0" y="2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375"/>
            <p:cNvSpPr>
              <a:spLocks/>
            </p:cNvSpPr>
            <p:nvPr/>
          </p:nvSpPr>
          <p:spPr bwMode="auto">
            <a:xfrm>
              <a:off x="4578971" y="4996107"/>
              <a:ext cx="54823" cy="18846"/>
            </a:xfrm>
            <a:custGeom>
              <a:avLst/>
              <a:gdLst>
                <a:gd name="T0" fmla="*/ 32 w 32"/>
                <a:gd name="T1" fmla="*/ 2 h 11"/>
                <a:gd name="T2" fmla="*/ 0 w 32"/>
                <a:gd name="T3" fmla="*/ 0 h 11"/>
                <a:gd name="T4" fmla="*/ 0 w 32"/>
                <a:gd name="T5" fmla="*/ 9 h 11"/>
                <a:gd name="T6" fmla="*/ 32 w 32"/>
                <a:gd name="T7" fmla="*/ 11 h 11"/>
                <a:gd name="T8" fmla="*/ 32 w 32"/>
                <a:gd name="T9" fmla="*/ 2 h 11"/>
              </a:gdLst>
              <a:ahLst/>
              <a:cxnLst>
                <a:cxn ang="0">
                  <a:pos x="T0" y="T1"/>
                </a:cxn>
                <a:cxn ang="0">
                  <a:pos x="T2" y="T3"/>
                </a:cxn>
                <a:cxn ang="0">
                  <a:pos x="T4" y="T5"/>
                </a:cxn>
                <a:cxn ang="0">
                  <a:pos x="T6" y="T7"/>
                </a:cxn>
                <a:cxn ang="0">
                  <a:pos x="T8" y="T9"/>
                </a:cxn>
              </a:cxnLst>
              <a:rect l="0" t="0" r="r" b="b"/>
              <a:pathLst>
                <a:path w="32" h="11">
                  <a:moveTo>
                    <a:pt x="32" y="2"/>
                  </a:moveTo>
                  <a:lnTo>
                    <a:pt x="0" y="0"/>
                  </a:lnTo>
                  <a:lnTo>
                    <a:pt x="0" y="9"/>
                  </a:lnTo>
                  <a:lnTo>
                    <a:pt x="32" y="11"/>
                  </a:lnTo>
                  <a:lnTo>
                    <a:pt x="32" y="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376"/>
            <p:cNvSpPr>
              <a:spLocks/>
            </p:cNvSpPr>
            <p:nvPr/>
          </p:nvSpPr>
          <p:spPr bwMode="auto">
            <a:xfrm>
              <a:off x="4566978" y="5133166"/>
              <a:ext cx="66816" cy="66817"/>
            </a:xfrm>
            <a:custGeom>
              <a:avLst/>
              <a:gdLst>
                <a:gd name="T0" fmla="*/ 11 w 21"/>
                <a:gd name="T1" fmla="*/ 0 h 21"/>
                <a:gd name="T2" fmla="*/ 0 w 21"/>
                <a:gd name="T3" fmla="*/ 10 h 21"/>
                <a:gd name="T4" fmla="*/ 10 w 21"/>
                <a:gd name="T5" fmla="*/ 21 h 21"/>
                <a:gd name="T6" fmla="*/ 21 w 21"/>
                <a:gd name="T7" fmla="*/ 11 h 21"/>
                <a:gd name="T8" fmla="*/ 11 w 21"/>
                <a:gd name="T9" fmla="*/ 0 h 21"/>
              </a:gdLst>
              <a:ahLst/>
              <a:cxnLst>
                <a:cxn ang="0">
                  <a:pos x="T0" y="T1"/>
                </a:cxn>
                <a:cxn ang="0">
                  <a:pos x="T2" y="T3"/>
                </a:cxn>
                <a:cxn ang="0">
                  <a:pos x="T4" y="T5"/>
                </a:cxn>
                <a:cxn ang="0">
                  <a:pos x="T6" y="T7"/>
                </a:cxn>
                <a:cxn ang="0">
                  <a:pos x="T8" y="T9"/>
                </a:cxn>
              </a:cxnLst>
              <a:rect l="0" t="0" r="r" b="b"/>
              <a:pathLst>
                <a:path w="21" h="21">
                  <a:moveTo>
                    <a:pt x="11" y="0"/>
                  </a:moveTo>
                  <a:cubicBezTo>
                    <a:pt x="6" y="0"/>
                    <a:pt x="1" y="4"/>
                    <a:pt x="0" y="10"/>
                  </a:cubicBezTo>
                  <a:cubicBezTo>
                    <a:pt x="0" y="15"/>
                    <a:pt x="4" y="20"/>
                    <a:pt x="10" y="21"/>
                  </a:cubicBezTo>
                  <a:cubicBezTo>
                    <a:pt x="15" y="21"/>
                    <a:pt x="20" y="17"/>
                    <a:pt x="21" y="11"/>
                  </a:cubicBezTo>
                  <a:cubicBezTo>
                    <a:pt x="21" y="6"/>
                    <a:pt x="17" y="1"/>
                    <a:pt x="11"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377"/>
            <p:cNvSpPr>
              <a:spLocks/>
            </p:cNvSpPr>
            <p:nvPr/>
          </p:nvSpPr>
          <p:spPr bwMode="auto">
            <a:xfrm>
              <a:off x="4566978" y="5011526"/>
              <a:ext cx="66816" cy="155905"/>
            </a:xfrm>
            <a:custGeom>
              <a:avLst/>
              <a:gdLst>
                <a:gd name="T0" fmla="*/ 39 w 39"/>
                <a:gd name="T1" fmla="*/ 2 h 91"/>
                <a:gd name="T2" fmla="*/ 39 w 39"/>
                <a:gd name="T3" fmla="*/ 91 h 91"/>
                <a:gd name="T4" fmla="*/ 0 w 39"/>
                <a:gd name="T5" fmla="*/ 89 h 91"/>
                <a:gd name="T6" fmla="*/ 4 w 39"/>
                <a:gd name="T7" fmla="*/ 0 h 91"/>
                <a:gd name="T8" fmla="*/ 39 w 39"/>
                <a:gd name="T9" fmla="*/ 2 h 91"/>
              </a:gdLst>
              <a:ahLst/>
              <a:cxnLst>
                <a:cxn ang="0">
                  <a:pos x="T0" y="T1"/>
                </a:cxn>
                <a:cxn ang="0">
                  <a:pos x="T2" y="T3"/>
                </a:cxn>
                <a:cxn ang="0">
                  <a:pos x="T4" y="T5"/>
                </a:cxn>
                <a:cxn ang="0">
                  <a:pos x="T6" y="T7"/>
                </a:cxn>
                <a:cxn ang="0">
                  <a:pos x="T8" y="T9"/>
                </a:cxn>
              </a:cxnLst>
              <a:rect l="0" t="0" r="r" b="b"/>
              <a:pathLst>
                <a:path w="39" h="91">
                  <a:moveTo>
                    <a:pt x="39" y="2"/>
                  </a:moveTo>
                  <a:lnTo>
                    <a:pt x="39" y="91"/>
                  </a:lnTo>
                  <a:lnTo>
                    <a:pt x="0" y="89"/>
                  </a:lnTo>
                  <a:lnTo>
                    <a:pt x="4" y="0"/>
                  </a:lnTo>
                  <a:lnTo>
                    <a:pt x="39" y="2"/>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378"/>
            <p:cNvSpPr>
              <a:spLocks/>
            </p:cNvSpPr>
            <p:nvPr/>
          </p:nvSpPr>
          <p:spPr bwMode="auto">
            <a:xfrm>
              <a:off x="4323700" y="5104040"/>
              <a:ext cx="70243" cy="149052"/>
            </a:xfrm>
            <a:custGeom>
              <a:avLst/>
              <a:gdLst>
                <a:gd name="T0" fmla="*/ 22 w 22"/>
                <a:gd name="T1" fmla="*/ 0 h 47"/>
                <a:gd name="T2" fmla="*/ 0 w 22"/>
                <a:gd name="T3" fmla="*/ 1 h 47"/>
                <a:gd name="T4" fmla="*/ 0 w 22"/>
                <a:gd name="T5" fmla="*/ 22 h 47"/>
                <a:gd name="T6" fmla="*/ 10 w 22"/>
                <a:gd name="T7" fmla="*/ 47 h 47"/>
                <a:gd name="T8" fmla="*/ 20 w 22"/>
                <a:gd name="T9" fmla="*/ 22 h 47"/>
                <a:gd name="T10" fmla="*/ 22 w 22"/>
                <a:gd name="T11" fmla="*/ 0 h 47"/>
              </a:gdLst>
              <a:ahLst/>
              <a:cxnLst>
                <a:cxn ang="0">
                  <a:pos x="T0" y="T1"/>
                </a:cxn>
                <a:cxn ang="0">
                  <a:pos x="T2" y="T3"/>
                </a:cxn>
                <a:cxn ang="0">
                  <a:pos x="T4" y="T5"/>
                </a:cxn>
                <a:cxn ang="0">
                  <a:pos x="T6" y="T7"/>
                </a:cxn>
                <a:cxn ang="0">
                  <a:pos x="T8" y="T9"/>
                </a:cxn>
                <a:cxn ang="0">
                  <a:pos x="T10" y="T11"/>
                </a:cxn>
              </a:cxnLst>
              <a:rect l="0" t="0" r="r" b="b"/>
              <a:pathLst>
                <a:path w="22" h="47">
                  <a:moveTo>
                    <a:pt x="22" y="0"/>
                  </a:moveTo>
                  <a:cubicBezTo>
                    <a:pt x="0" y="1"/>
                    <a:pt x="0" y="1"/>
                    <a:pt x="0" y="1"/>
                  </a:cubicBezTo>
                  <a:cubicBezTo>
                    <a:pt x="0" y="22"/>
                    <a:pt x="0" y="22"/>
                    <a:pt x="0" y="22"/>
                  </a:cubicBezTo>
                  <a:cubicBezTo>
                    <a:pt x="0" y="22"/>
                    <a:pt x="1" y="47"/>
                    <a:pt x="10" y="47"/>
                  </a:cubicBezTo>
                  <a:cubicBezTo>
                    <a:pt x="19" y="47"/>
                    <a:pt x="20" y="22"/>
                    <a:pt x="20" y="22"/>
                  </a:cubicBezTo>
                  <a:lnTo>
                    <a:pt x="22"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379"/>
            <p:cNvSpPr>
              <a:spLocks/>
            </p:cNvSpPr>
            <p:nvPr/>
          </p:nvSpPr>
          <p:spPr bwMode="auto">
            <a:xfrm>
              <a:off x="4327126" y="5093761"/>
              <a:ext cx="66816" cy="54823"/>
            </a:xfrm>
            <a:custGeom>
              <a:avLst/>
              <a:gdLst>
                <a:gd name="T0" fmla="*/ 4 w 21"/>
                <a:gd name="T1" fmla="*/ 1 h 17"/>
                <a:gd name="T2" fmla="*/ 20 w 21"/>
                <a:gd name="T3" fmla="*/ 16 h 17"/>
                <a:gd name="T4" fmla="*/ 21 w 21"/>
                <a:gd name="T5" fmla="*/ 3 h 17"/>
                <a:gd name="T6" fmla="*/ 0 w 21"/>
                <a:gd name="T7" fmla="*/ 0 h 17"/>
                <a:gd name="T8" fmla="*/ 4 w 21"/>
                <a:gd name="T9" fmla="*/ 1 h 17"/>
              </a:gdLst>
              <a:ahLst/>
              <a:cxnLst>
                <a:cxn ang="0">
                  <a:pos x="T0" y="T1"/>
                </a:cxn>
                <a:cxn ang="0">
                  <a:pos x="T2" y="T3"/>
                </a:cxn>
                <a:cxn ang="0">
                  <a:pos x="T4" y="T5"/>
                </a:cxn>
                <a:cxn ang="0">
                  <a:pos x="T6" y="T7"/>
                </a:cxn>
                <a:cxn ang="0">
                  <a:pos x="T8" y="T9"/>
                </a:cxn>
              </a:cxnLst>
              <a:rect l="0" t="0" r="r" b="b"/>
              <a:pathLst>
                <a:path w="21" h="17">
                  <a:moveTo>
                    <a:pt x="4" y="1"/>
                  </a:moveTo>
                  <a:cubicBezTo>
                    <a:pt x="3" y="11"/>
                    <a:pt x="7" y="17"/>
                    <a:pt x="20" y="16"/>
                  </a:cubicBezTo>
                  <a:cubicBezTo>
                    <a:pt x="21" y="3"/>
                    <a:pt x="21" y="3"/>
                    <a:pt x="21" y="3"/>
                  </a:cubicBezTo>
                  <a:cubicBezTo>
                    <a:pt x="0" y="0"/>
                    <a:pt x="0" y="0"/>
                    <a:pt x="0" y="0"/>
                  </a:cubicBezTo>
                  <a:lnTo>
                    <a:pt x="4" y="1"/>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380"/>
            <p:cNvSpPr>
              <a:spLocks/>
            </p:cNvSpPr>
            <p:nvPr/>
          </p:nvSpPr>
          <p:spPr bwMode="auto">
            <a:xfrm>
              <a:off x="4333979" y="4999534"/>
              <a:ext cx="104508" cy="116500"/>
            </a:xfrm>
            <a:custGeom>
              <a:avLst/>
              <a:gdLst>
                <a:gd name="T0" fmla="*/ 21 w 33"/>
                <a:gd name="T1" fmla="*/ 7 h 37"/>
                <a:gd name="T2" fmla="*/ 20 w 33"/>
                <a:gd name="T3" fmla="*/ 3 h 37"/>
                <a:gd name="T4" fmla="*/ 10 w 33"/>
                <a:gd name="T5" fmla="*/ 1 h 37"/>
                <a:gd name="T6" fmla="*/ 8 w 33"/>
                <a:gd name="T7" fmla="*/ 0 h 37"/>
                <a:gd name="T8" fmla="*/ 8 w 33"/>
                <a:gd name="T9" fmla="*/ 0 h 37"/>
                <a:gd name="T10" fmla="*/ 2 w 33"/>
                <a:gd name="T11" fmla="*/ 7 h 37"/>
                <a:gd name="T12" fmla="*/ 4 w 33"/>
                <a:gd name="T13" fmla="*/ 14 h 37"/>
                <a:gd name="T14" fmla="*/ 7 w 33"/>
                <a:gd name="T15" fmla="*/ 16 h 37"/>
                <a:gd name="T16" fmla="*/ 6 w 33"/>
                <a:gd name="T17" fmla="*/ 18 h 37"/>
                <a:gd name="T18" fmla="*/ 1 w 33"/>
                <a:gd name="T19" fmla="*/ 20 h 37"/>
                <a:gd name="T20" fmla="*/ 7 w 33"/>
                <a:gd name="T21" fmla="*/ 27 h 37"/>
                <a:gd name="T22" fmla="*/ 9 w 33"/>
                <a:gd name="T23" fmla="*/ 28 h 37"/>
                <a:gd name="T24" fmla="*/ 13 w 33"/>
                <a:gd name="T25" fmla="*/ 37 h 37"/>
                <a:gd name="T26" fmla="*/ 13 w 33"/>
                <a:gd name="T27" fmla="*/ 37 h 37"/>
                <a:gd name="T28" fmla="*/ 13 w 33"/>
                <a:gd name="T29" fmla="*/ 37 h 37"/>
                <a:gd name="T30" fmla="*/ 13 w 33"/>
                <a:gd name="T31" fmla="*/ 37 h 37"/>
                <a:gd name="T32" fmla="*/ 13 w 33"/>
                <a:gd name="T33" fmla="*/ 37 h 37"/>
                <a:gd name="T34" fmla="*/ 30 w 33"/>
                <a:gd name="T35" fmla="*/ 23 h 37"/>
                <a:gd name="T36" fmla="*/ 31 w 33"/>
                <a:gd name="T37" fmla="*/ 17 h 37"/>
                <a:gd name="T38" fmla="*/ 21 w 33"/>
                <a:gd name="T39"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7">
                  <a:moveTo>
                    <a:pt x="21" y="7"/>
                  </a:moveTo>
                  <a:cubicBezTo>
                    <a:pt x="24" y="2"/>
                    <a:pt x="21" y="3"/>
                    <a:pt x="20" y="3"/>
                  </a:cubicBezTo>
                  <a:cubicBezTo>
                    <a:pt x="20" y="3"/>
                    <a:pt x="11" y="2"/>
                    <a:pt x="10" y="1"/>
                  </a:cubicBezTo>
                  <a:cubicBezTo>
                    <a:pt x="9" y="1"/>
                    <a:pt x="9" y="1"/>
                    <a:pt x="8" y="0"/>
                  </a:cubicBezTo>
                  <a:cubicBezTo>
                    <a:pt x="8" y="0"/>
                    <a:pt x="8" y="0"/>
                    <a:pt x="8" y="0"/>
                  </a:cubicBezTo>
                  <a:cubicBezTo>
                    <a:pt x="7" y="4"/>
                    <a:pt x="4" y="6"/>
                    <a:pt x="2" y="7"/>
                  </a:cubicBezTo>
                  <a:cubicBezTo>
                    <a:pt x="2" y="10"/>
                    <a:pt x="3" y="13"/>
                    <a:pt x="4" y="14"/>
                  </a:cubicBezTo>
                  <a:cubicBezTo>
                    <a:pt x="6" y="15"/>
                    <a:pt x="7" y="16"/>
                    <a:pt x="7" y="16"/>
                  </a:cubicBezTo>
                  <a:cubicBezTo>
                    <a:pt x="9" y="18"/>
                    <a:pt x="6" y="18"/>
                    <a:pt x="6" y="18"/>
                  </a:cubicBezTo>
                  <a:cubicBezTo>
                    <a:pt x="6" y="18"/>
                    <a:pt x="3" y="19"/>
                    <a:pt x="1" y="20"/>
                  </a:cubicBezTo>
                  <a:cubicBezTo>
                    <a:pt x="0" y="23"/>
                    <a:pt x="5" y="26"/>
                    <a:pt x="7" y="27"/>
                  </a:cubicBezTo>
                  <a:cubicBezTo>
                    <a:pt x="8" y="27"/>
                    <a:pt x="9" y="28"/>
                    <a:pt x="9" y="28"/>
                  </a:cubicBezTo>
                  <a:cubicBezTo>
                    <a:pt x="9" y="28"/>
                    <a:pt x="15" y="32"/>
                    <a:pt x="13" y="37"/>
                  </a:cubicBezTo>
                  <a:cubicBezTo>
                    <a:pt x="13" y="37"/>
                    <a:pt x="13" y="37"/>
                    <a:pt x="13" y="37"/>
                  </a:cubicBezTo>
                  <a:cubicBezTo>
                    <a:pt x="13" y="37"/>
                    <a:pt x="13" y="37"/>
                    <a:pt x="13" y="37"/>
                  </a:cubicBezTo>
                  <a:cubicBezTo>
                    <a:pt x="13" y="37"/>
                    <a:pt x="13" y="37"/>
                    <a:pt x="13" y="37"/>
                  </a:cubicBezTo>
                  <a:cubicBezTo>
                    <a:pt x="13" y="37"/>
                    <a:pt x="13" y="37"/>
                    <a:pt x="13" y="37"/>
                  </a:cubicBezTo>
                  <a:cubicBezTo>
                    <a:pt x="21" y="34"/>
                    <a:pt x="27" y="26"/>
                    <a:pt x="30" y="23"/>
                  </a:cubicBezTo>
                  <a:cubicBezTo>
                    <a:pt x="33" y="19"/>
                    <a:pt x="31" y="17"/>
                    <a:pt x="31" y="17"/>
                  </a:cubicBezTo>
                  <a:cubicBezTo>
                    <a:pt x="29" y="16"/>
                    <a:pt x="21" y="9"/>
                    <a:pt x="21" y="7"/>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381"/>
            <p:cNvSpPr>
              <a:spLocks/>
            </p:cNvSpPr>
            <p:nvPr/>
          </p:nvSpPr>
          <p:spPr bwMode="auto">
            <a:xfrm>
              <a:off x="4375097" y="51160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5D2E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382"/>
            <p:cNvSpPr>
              <a:spLocks/>
            </p:cNvSpPr>
            <p:nvPr/>
          </p:nvSpPr>
          <p:spPr bwMode="auto">
            <a:xfrm>
              <a:off x="4333979" y="5033798"/>
              <a:ext cx="0" cy="3426"/>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383"/>
            <p:cNvSpPr>
              <a:spLocks/>
            </p:cNvSpPr>
            <p:nvPr/>
          </p:nvSpPr>
          <p:spPr bwMode="auto">
            <a:xfrm>
              <a:off x="4321987" y="5021805"/>
              <a:ext cx="23985" cy="22273"/>
            </a:xfrm>
            <a:custGeom>
              <a:avLst/>
              <a:gdLst>
                <a:gd name="T0" fmla="*/ 0 w 8"/>
                <a:gd name="T1" fmla="*/ 1 h 7"/>
                <a:gd name="T2" fmla="*/ 4 w 8"/>
                <a:gd name="T3" fmla="*/ 4 h 7"/>
                <a:gd name="T4" fmla="*/ 4 w 8"/>
                <a:gd name="T5" fmla="*/ 5 h 7"/>
                <a:gd name="T6" fmla="*/ 8 w 8"/>
                <a:gd name="T7" fmla="*/ 7 h 7"/>
                <a:gd name="T8" fmla="*/ 6 w 8"/>
                <a:gd name="T9" fmla="*/ 0 h 7"/>
                <a:gd name="T10" fmla="*/ 0 w 8"/>
                <a:gd name="T11" fmla="*/ 1 h 7"/>
                <a:gd name="T12" fmla="*/ 0 w 8"/>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0" y="1"/>
                  </a:moveTo>
                  <a:cubicBezTo>
                    <a:pt x="4" y="4"/>
                    <a:pt x="4" y="4"/>
                    <a:pt x="4" y="4"/>
                  </a:cubicBezTo>
                  <a:cubicBezTo>
                    <a:pt x="4" y="5"/>
                    <a:pt x="4" y="5"/>
                    <a:pt x="4" y="5"/>
                  </a:cubicBezTo>
                  <a:cubicBezTo>
                    <a:pt x="5" y="5"/>
                    <a:pt x="7" y="6"/>
                    <a:pt x="8" y="7"/>
                  </a:cubicBezTo>
                  <a:cubicBezTo>
                    <a:pt x="7" y="6"/>
                    <a:pt x="6" y="3"/>
                    <a:pt x="6" y="0"/>
                  </a:cubicBezTo>
                  <a:cubicBezTo>
                    <a:pt x="3" y="2"/>
                    <a:pt x="0" y="1"/>
                    <a:pt x="0" y="1"/>
                  </a:cubicBezTo>
                  <a:cubicBezTo>
                    <a:pt x="0" y="1"/>
                    <a:pt x="0" y="1"/>
                    <a:pt x="0" y="1"/>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384"/>
            <p:cNvSpPr>
              <a:spLocks/>
            </p:cNvSpPr>
            <p:nvPr/>
          </p:nvSpPr>
          <p:spPr bwMode="auto">
            <a:xfrm>
              <a:off x="4330553" y="5062923"/>
              <a:ext cx="25699" cy="22273"/>
            </a:xfrm>
            <a:custGeom>
              <a:avLst/>
              <a:gdLst>
                <a:gd name="T0" fmla="*/ 2 w 8"/>
                <a:gd name="T1" fmla="*/ 0 h 7"/>
                <a:gd name="T2" fmla="*/ 0 w 8"/>
                <a:gd name="T3" fmla="*/ 3 h 7"/>
                <a:gd name="T4" fmla="*/ 5 w 8"/>
                <a:gd name="T5" fmla="*/ 6 h 7"/>
                <a:gd name="T6" fmla="*/ 8 w 8"/>
                <a:gd name="T7" fmla="*/ 7 h 7"/>
                <a:gd name="T8" fmla="*/ 2 w 8"/>
                <a:gd name="T9" fmla="*/ 0 h 7"/>
              </a:gdLst>
              <a:ahLst/>
              <a:cxnLst>
                <a:cxn ang="0">
                  <a:pos x="T0" y="T1"/>
                </a:cxn>
                <a:cxn ang="0">
                  <a:pos x="T2" y="T3"/>
                </a:cxn>
                <a:cxn ang="0">
                  <a:pos x="T4" y="T5"/>
                </a:cxn>
                <a:cxn ang="0">
                  <a:pos x="T6" y="T7"/>
                </a:cxn>
                <a:cxn ang="0">
                  <a:pos x="T8" y="T9"/>
                </a:cxn>
              </a:cxnLst>
              <a:rect l="0" t="0" r="r" b="b"/>
              <a:pathLst>
                <a:path w="8" h="7">
                  <a:moveTo>
                    <a:pt x="2" y="0"/>
                  </a:moveTo>
                  <a:cubicBezTo>
                    <a:pt x="0" y="1"/>
                    <a:pt x="0" y="1"/>
                    <a:pt x="0" y="3"/>
                  </a:cubicBezTo>
                  <a:cubicBezTo>
                    <a:pt x="1" y="4"/>
                    <a:pt x="3" y="5"/>
                    <a:pt x="5" y="6"/>
                  </a:cubicBezTo>
                  <a:cubicBezTo>
                    <a:pt x="6" y="6"/>
                    <a:pt x="7" y="7"/>
                    <a:pt x="8" y="7"/>
                  </a:cubicBezTo>
                  <a:cubicBezTo>
                    <a:pt x="6" y="6"/>
                    <a:pt x="1" y="3"/>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385"/>
            <p:cNvSpPr>
              <a:spLocks/>
            </p:cNvSpPr>
            <p:nvPr/>
          </p:nvSpPr>
          <p:spPr bwMode="auto">
            <a:xfrm>
              <a:off x="4226046" y="4965269"/>
              <a:ext cx="155904" cy="198735"/>
            </a:xfrm>
            <a:custGeom>
              <a:avLst/>
              <a:gdLst>
                <a:gd name="T0" fmla="*/ 43 w 49"/>
                <a:gd name="T1" fmla="*/ 39 h 63"/>
                <a:gd name="T2" fmla="*/ 47 w 49"/>
                <a:gd name="T3" fmla="*/ 48 h 63"/>
                <a:gd name="T4" fmla="*/ 47 w 49"/>
                <a:gd name="T5" fmla="*/ 48 h 63"/>
                <a:gd name="T6" fmla="*/ 47 w 49"/>
                <a:gd name="T7" fmla="*/ 48 h 63"/>
                <a:gd name="T8" fmla="*/ 29 w 49"/>
                <a:gd name="T9" fmla="*/ 54 h 63"/>
                <a:gd name="T10" fmla="*/ 27 w 49"/>
                <a:gd name="T11" fmla="*/ 56 h 63"/>
                <a:gd name="T12" fmla="*/ 7 w 49"/>
                <a:gd name="T13" fmla="*/ 58 h 63"/>
                <a:gd name="T14" fmla="*/ 5 w 49"/>
                <a:gd name="T15" fmla="*/ 38 h 63"/>
                <a:gd name="T16" fmla="*/ 7 w 49"/>
                <a:gd name="T17" fmla="*/ 36 h 63"/>
                <a:gd name="T18" fmla="*/ 6 w 49"/>
                <a:gd name="T19" fmla="*/ 27 h 63"/>
                <a:gd name="T20" fmla="*/ 10 w 49"/>
                <a:gd name="T21" fmla="*/ 17 h 63"/>
                <a:gd name="T22" fmla="*/ 24 w 49"/>
                <a:gd name="T23" fmla="*/ 6 h 63"/>
                <a:gd name="T24" fmla="*/ 37 w 49"/>
                <a:gd name="T25" fmla="*/ 3 h 63"/>
                <a:gd name="T26" fmla="*/ 42 w 49"/>
                <a:gd name="T27" fmla="*/ 11 h 63"/>
                <a:gd name="T28" fmla="*/ 42 w 49"/>
                <a:gd name="T29" fmla="*/ 11 h 63"/>
                <a:gd name="T30" fmla="*/ 36 w 49"/>
                <a:gd name="T31" fmla="*/ 18 h 63"/>
                <a:gd name="T32" fmla="*/ 30 w 49"/>
                <a:gd name="T33" fmla="*/ 19 h 63"/>
                <a:gd name="T34" fmla="*/ 30 w 49"/>
                <a:gd name="T35" fmla="*/ 19 h 63"/>
                <a:gd name="T36" fmla="*/ 41 w 49"/>
                <a:gd name="T37" fmla="*/ 27 h 63"/>
                <a:gd name="T38" fmla="*/ 40 w 49"/>
                <a:gd name="T39" fmla="*/ 29 h 63"/>
                <a:gd name="T40" fmla="*/ 35 w 49"/>
                <a:gd name="T41" fmla="*/ 31 h 63"/>
                <a:gd name="T42" fmla="*/ 33 w 49"/>
                <a:gd name="T43" fmla="*/ 34 h 63"/>
                <a:gd name="T44" fmla="*/ 38 w 49"/>
                <a:gd name="T45" fmla="*/ 37 h 63"/>
                <a:gd name="T46" fmla="*/ 41 w 49"/>
                <a:gd name="T47" fmla="*/ 38 h 63"/>
                <a:gd name="T48" fmla="*/ 43 w 49"/>
                <a:gd name="T4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63">
                  <a:moveTo>
                    <a:pt x="43" y="39"/>
                  </a:moveTo>
                  <a:cubicBezTo>
                    <a:pt x="43" y="39"/>
                    <a:pt x="49" y="43"/>
                    <a:pt x="47" y="48"/>
                  </a:cubicBezTo>
                  <a:cubicBezTo>
                    <a:pt x="47" y="48"/>
                    <a:pt x="47" y="48"/>
                    <a:pt x="47" y="48"/>
                  </a:cubicBezTo>
                  <a:cubicBezTo>
                    <a:pt x="47" y="48"/>
                    <a:pt x="47" y="48"/>
                    <a:pt x="47" y="48"/>
                  </a:cubicBezTo>
                  <a:cubicBezTo>
                    <a:pt x="42" y="52"/>
                    <a:pt x="35" y="54"/>
                    <a:pt x="29" y="54"/>
                  </a:cubicBezTo>
                  <a:cubicBezTo>
                    <a:pt x="28" y="55"/>
                    <a:pt x="28" y="55"/>
                    <a:pt x="27" y="56"/>
                  </a:cubicBezTo>
                  <a:cubicBezTo>
                    <a:pt x="22" y="62"/>
                    <a:pt x="13" y="63"/>
                    <a:pt x="7" y="58"/>
                  </a:cubicBezTo>
                  <a:cubicBezTo>
                    <a:pt x="1" y="53"/>
                    <a:pt x="0" y="44"/>
                    <a:pt x="5" y="38"/>
                  </a:cubicBezTo>
                  <a:cubicBezTo>
                    <a:pt x="6" y="37"/>
                    <a:pt x="6" y="37"/>
                    <a:pt x="7" y="36"/>
                  </a:cubicBezTo>
                  <a:cubicBezTo>
                    <a:pt x="6" y="34"/>
                    <a:pt x="6" y="31"/>
                    <a:pt x="6" y="27"/>
                  </a:cubicBezTo>
                  <a:cubicBezTo>
                    <a:pt x="7" y="23"/>
                    <a:pt x="8" y="20"/>
                    <a:pt x="10" y="17"/>
                  </a:cubicBezTo>
                  <a:cubicBezTo>
                    <a:pt x="13" y="11"/>
                    <a:pt x="18" y="8"/>
                    <a:pt x="24" y="6"/>
                  </a:cubicBezTo>
                  <a:cubicBezTo>
                    <a:pt x="27" y="2"/>
                    <a:pt x="33" y="0"/>
                    <a:pt x="37" y="3"/>
                  </a:cubicBezTo>
                  <a:cubicBezTo>
                    <a:pt x="40" y="5"/>
                    <a:pt x="42" y="8"/>
                    <a:pt x="42" y="11"/>
                  </a:cubicBezTo>
                  <a:cubicBezTo>
                    <a:pt x="42" y="11"/>
                    <a:pt x="42" y="11"/>
                    <a:pt x="42" y="11"/>
                  </a:cubicBezTo>
                  <a:cubicBezTo>
                    <a:pt x="41" y="15"/>
                    <a:pt x="38" y="17"/>
                    <a:pt x="36" y="18"/>
                  </a:cubicBezTo>
                  <a:cubicBezTo>
                    <a:pt x="33" y="20"/>
                    <a:pt x="30" y="19"/>
                    <a:pt x="30" y="19"/>
                  </a:cubicBezTo>
                  <a:cubicBezTo>
                    <a:pt x="30" y="19"/>
                    <a:pt x="30" y="19"/>
                    <a:pt x="30" y="19"/>
                  </a:cubicBezTo>
                  <a:cubicBezTo>
                    <a:pt x="41" y="27"/>
                    <a:pt x="41" y="27"/>
                    <a:pt x="41" y="27"/>
                  </a:cubicBezTo>
                  <a:cubicBezTo>
                    <a:pt x="43" y="29"/>
                    <a:pt x="40" y="29"/>
                    <a:pt x="40" y="29"/>
                  </a:cubicBezTo>
                  <a:cubicBezTo>
                    <a:pt x="40" y="29"/>
                    <a:pt x="37" y="30"/>
                    <a:pt x="35" y="31"/>
                  </a:cubicBezTo>
                  <a:cubicBezTo>
                    <a:pt x="33" y="32"/>
                    <a:pt x="33" y="32"/>
                    <a:pt x="33" y="34"/>
                  </a:cubicBezTo>
                  <a:cubicBezTo>
                    <a:pt x="34" y="35"/>
                    <a:pt x="36" y="36"/>
                    <a:pt x="38" y="37"/>
                  </a:cubicBezTo>
                  <a:cubicBezTo>
                    <a:pt x="39" y="37"/>
                    <a:pt x="40" y="38"/>
                    <a:pt x="41" y="38"/>
                  </a:cubicBezTo>
                  <a:cubicBezTo>
                    <a:pt x="42" y="38"/>
                    <a:pt x="43" y="39"/>
                    <a:pt x="43" y="3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386"/>
            <p:cNvSpPr>
              <a:spLocks/>
            </p:cNvSpPr>
            <p:nvPr/>
          </p:nvSpPr>
          <p:spPr bwMode="auto">
            <a:xfrm>
              <a:off x="4359678" y="5021805"/>
              <a:ext cx="8567" cy="8567"/>
            </a:xfrm>
            <a:custGeom>
              <a:avLst/>
              <a:gdLst>
                <a:gd name="T0" fmla="*/ 2 w 3"/>
                <a:gd name="T1" fmla="*/ 2 h 3"/>
                <a:gd name="T2" fmla="*/ 3 w 3"/>
                <a:gd name="T3" fmla="*/ 2 h 3"/>
                <a:gd name="T4" fmla="*/ 3 w 3"/>
                <a:gd name="T5" fmla="*/ 1 h 3"/>
                <a:gd name="T6" fmla="*/ 1 w 3"/>
                <a:gd name="T7" fmla="*/ 1 h 3"/>
                <a:gd name="T8" fmla="*/ 1 w 3"/>
                <a:gd name="T9" fmla="*/ 3 h 3"/>
                <a:gd name="T10" fmla="*/ 2 w 3"/>
                <a:gd name="T11" fmla="*/ 3 h 3"/>
                <a:gd name="T12" fmla="*/ 2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2"/>
                  </a:moveTo>
                  <a:cubicBezTo>
                    <a:pt x="2" y="2"/>
                    <a:pt x="3" y="1"/>
                    <a:pt x="3" y="2"/>
                  </a:cubicBezTo>
                  <a:cubicBezTo>
                    <a:pt x="3" y="1"/>
                    <a:pt x="3" y="1"/>
                    <a:pt x="3" y="1"/>
                  </a:cubicBezTo>
                  <a:cubicBezTo>
                    <a:pt x="2" y="0"/>
                    <a:pt x="1" y="0"/>
                    <a:pt x="1" y="1"/>
                  </a:cubicBezTo>
                  <a:cubicBezTo>
                    <a:pt x="0" y="1"/>
                    <a:pt x="0" y="2"/>
                    <a:pt x="1" y="3"/>
                  </a:cubicBezTo>
                  <a:cubicBezTo>
                    <a:pt x="1" y="3"/>
                    <a:pt x="1" y="3"/>
                    <a:pt x="2" y="3"/>
                  </a:cubicBezTo>
                  <a:cubicBezTo>
                    <a:pt x="2" y="3"/>
                    <a:pt x="2" y="2"/>
                    <a:pt x="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387"/>
            <p:cNvSpPr>
              <a:spLocks/>
            </p:cNvSpPr>
            <p:nvPr/>
          </p:nvSpPr>
          <p:spPr bwMode="auto">
            <a:xfrm>
              <a:off x="4356252" y="5170857"/>
              <a:ext cx="44544" cy="287823"/>
            </a:xfrm>
            <a:custGeom>
              <a:avLst/>
              <a:gdLst>
                <a:gd name="T0" fmla="*/ 0 w 26"/>
                <a:gd name="T1" fmla="*/ 31 h 168"/>
                <a:gd name="T2" fmla="*/ 0 w 26"/>
                <a:gd name="T3" fmla="*/ 168 h 168"/>
                <a:gd name="T4" fmla="*/ 17 w 26"/>
                <a:gd name="T5" fmla="*/ 72 h 168"/>
                <a:gd name="T6" fmla="*/ 26 w 26"/>
                <a:gd name="T7" fmla="*/ 30 h 168"/>
                <a:gd name="T8" fmla="*/ 11 w 26"/>
                <a:gd name="T9" fmla="*/ 0 h 168"/>
                <a:gd name="T10" fmla="*/ 11 w 26"/>
                <a:gd name="T11" fmla="*/ 9 h 168"/>
                <a:gd name="T12" fmla="*/ 0 w 26"/>
                <a:gd name="T13" fmla="*/ 31 h 168"/>
              </a:gdLst>
              <a:ahLst/>
              <a:cxnLst>
                <a:cxn ang="0">
                  <a:pos x="T0" y="T1"/>
                </a:cxn>
                <a:cxn ang="0">
                  <a:pos x="T2" y="T3"/>
                </a:cxn>
                <a:cxn ang="0">
                  <a:pos x="T4" y="T5"/>
                </a:cxn>
                <a:cxn ang="0">
                  <a:pos x="T6" y="T7"/>
                </a:cxn>
                <a:cxn ang="0">
                  <a:pos x="T8" y="T9"/>
                </a:cxn>
                <a:cxn ang="0">
                  <a:pos x="T10" y="T11"/>
                </a:cxn>
                <a:cxn ang="0">
                  <a:pos x="T12" y="T13"/>
                </a:cxn>
              </a:cxnLst>
              <a:rect l="0" t="0" r="r" b="b"/>
              <a:pathLst>
                <a:path w="26" h="168">
                  <a:moveTo>
                    <a:pt x="0" y="31"/>
                  </a:moveTo>
                  <a:lnTo>
                    <a:pt x="0" y="168"/>
                  </a:lnTo>
                  <a:lnTo>
                    <a:pt x="17" y="72"/>
                  </a:lnTo>
                  <a:lnTo>
                    <a:pt x="26" y="30"/>
                  </a:lnTo>
                  <a:lnTo>
                    <a:pt x="11" y="0"/>
                  </a:lnTo>
                  <a:lnTo>
                    <a:pt x="11" y="9"/>
                  </a:lnTo>
                  <a:lnTo>
                    <a:pt x="0" y="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388"/>
            <p:cNvSpPr>
              <a:spLocks/>
            </p:cNvSpPr>
            <p:nvPr/>
          </p:nvSpPr>
          <p:spPr bwMode="auto">
            <a:xfrm>
              <a:off x="4311708" y="5170857"/>
              <a:ext cx="44544" cy="287823"/>
            </a:xfrm>
            <a:custGeom>
              <a:avLst/>
              <a:gdLst>
                <a:gd name="T0" fmla="*/ 26 w 26"/>
                <a:gd name="T1" fmla="*/ 31 h 168"/>
                <a:gd name="T2" fmla="*/ 26 w 26"/>
                <a:gd name="T3" fmla="*/ 168 h 168"/>
                <a:gd name="T4" fmla="*/ 11 w 26"/>
                <a:gd name="T5" fmla="*/ 76 h 168"/>
                <a:gd name="T6" fmla="*/ 0 w 26"/>
                <a:gd name="T7" fmla="*/ 33 h 168"/>
                <a:gd name="T8" fmla="*/ 17 w 26"/>
                <a:gd name="T9" fmla="*/ 0 h 168"/>
                <a:gd name="T10" fmla="*/ 17 w 26"/>
                <a:gd name="T11" fmla="*/ 7 h 168"/>
                <a:gd name="T12" fmla="*/ 26 w 26"/>
                <a:gd name="T13" fmla="*/ 31 h 168"/>
              </a:gdLst>
              <a:ahLst/>
              <a:cxnLst>
                <a:cxn ang="0">
                  <a:pos x="T0" y="T1"/>
                </a:cxn>
                <a:cxn ang="0">
                  <a:pos x="T2" y="T3"/>
                </a:cxn>
                <a:cxn ang="0">
                  <a:pos x="T4" y="T5"/>
                </a:cxn>
                <a:cxn ang="0">
                  <a:pos x="T6" y="T7"/>
                </a:cxn>
                <a:cxn ang="0">
                  <a:pos x="T8" y="T9"/>
                </a:cxn>
                <a:cxn ang="0">
                  <a:pos x="T10" y="T11"/>
                </a:cxn>
                <a:cxn ang="0">
                  <a:pos x="T12" y="T13"/>
                </a:cxn>
              </a:cxnLst>
              <a:rect l="0" t="0" r="r" b="b"/>
              <a:pathLst>
                <a:path w="26" h="168">
                  <a:moveTo>
                    <a:pt x="26" y="31"/>
                  </a:moveTo>
                  <a:lnTo>
                    <a:pt x="26" y="168"/>
                  </a:lnTo>
                  <a:lnTo>
                    <a:pt x="11" y="76"/>
                  </a:lnTo>
                  <a:lnTo>
                    <a:pt x="0" y="33"/>
                  </a:lnTo>
                  <a:lnTo>
                    <a:pt x="17" y="0"/>
                  </a:lnTo>
                  <a:lnTo>
                    <a:pt x="17" y="7"/>
                  </a:lnTo>
                  <a:lnTo>
                    <a:pt x="26"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389"/>
            <p:cNvSpPr>
              <a:spLocks/>
            </p:cNvSpPr>
            <p:nvPr/>
          </p:nvSpPr>
          <p:spPr bwMode="auto">
            <a:xfrm>
              <a:off x="4308281" y="5148584"/>
              <a:ext cx="32552" cy="85662"/>
            </a:xfrm>
            <a:custGeom>
              <a:avLst/>
              <a:gdLst>
                <a:gd name="T0" fmla="*/ 9 w 19"/>
                <a:gd name="T1" fmla="*/ 0 h 50"/>
                <a:gd name="T2" fmla="*/ 8 w 19"/>
                <a:gd name="T3" fmla="*/ 11 h 50"/>
                <a:gd name="T4" fmla="*/ 0 w 19"/>
                <a:gd name="T5" fmla="*/ 50 h 50"/>
                <a:gd name="T6" fmla="*/ 19 w 19"/>
                <a:gd name="T7" fmla="*/ 13 h 50"/>
                <a:gd name="T8" fmla="*/ 9 w 19"/>
                <a:gd name="T9" fmla="*/ 0 h 50"/>
              </a:gdLst>
              <a:ahLst/>
              <a:cxnLst>
                <a:cxn ang="0">
                  <a:pos x="T0" y="T1"/>
                </a:cxn>
                <a:cxn ang="0">
                  <a:pos x="T2" y="T3"/>
                </a:cxn>
                <a:cxn ang="0">
                  <a:pos x="T4" y="T5"/>
                </a:cxn>
                <a:cxn ang="0">
                  <a:pos x="T6" y="T7"/>
                </a:cxn>
                <a:cxn ang="0">
                  <a:pos x="T8" y="T9"/>
                </a:cxn>
              </a:cxnLst>
              <a:rect l="0" t="0" r="r" b="b"/>
              <a:pathLst>
                <a:path w="19" h="50">
                  <a:moveTo>
                    <a:pt x="9" y="0"/>
                  </a:moveTo>
                  <a:lnTo>
                    <a:pt x="8" y="11"/>
                  </a:lnTo>
                  <a:lnTo>
                    <a:pt x="0" y="50"/>
                  </a:lnTo>
                  <a:lnTo>
                    <a:pt x="19" y="13"/>
                  </a:lnTo>
                  <a:lnTo>
                    <a:pt x="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390"/>
            <p:cNvSpPr>
              <a:spLocks/>
            </p:cNvSpPr>
            <p:nvPr/>
          </p:nvSpPr>
          <p:spPr bwMode="auto">
            <a:xfrm>
              <a:off x="4375097" y="5148584"/>
              <a:ext cx="25699" cy="75382"/>
            </a:xfrm>
            <a:custGeom>
              <a:avLst/>
              <a:gdLst>
                <a:gd name="T0" fmla="*/ 0 w 15"/>
                <a:gd name="T1" fmla="*/ 13 h 44"/>
                <a:gd name="T2" fmla="*/ 10 w 15"/>
                <a:gd name="T3" fmla="*/ 0 h 44"/>
                <a:gd name="T4" fmla="*/ 13 w 15"/>
                <a:gd name="T5" fmla="*/ 11 h 44"/>
                <a:gd name="T6" fmla="*/ 15 w 15"/>
                <a:gd name="T7" fmla="*/ 44 h 44"/>
                <a:gd name="T8" fmla="*/ 0 w 15"/>
                <a:gd name="T9" fmla="*/ 13 h 44"/>
              </a:gdLst>
              <a:ahLst/>
              <a:cxnLst>
                <a:cxn ang="0">
                  <a:pos x="T0" y="T1"/>
                </a:cxn>
                <a:cxn ang="0">
                  <a:pos x="T2" y="T3"/>
                </a:cxn>
                <a:cxn ang="0">
                  <a:pos x="T4" y="T5"/>
                </a:cxn>
                <a:cxn ang="0">
                  <a:pos x="T6" y="T7"/>
                </a:cxn>
                <a:cxn ang="0">
                  <a:pos x="T8" y="T9"/>
                </a:cxn>
              </a:cxnLst>
              <a:rect l="0" t="0" r="r" b="b"/>
              <a:pathLst>
                <a:path w="15" h="44">
                  <a:moveTo>
                    <a:pt x="0" y="13"/>
                  </a:moveTo>
                  <a:lnTo>
                    <a:pt x="10" y="0"/>
                  </a:lnTo>
                  <a:lnTo>
                    <a:pt x="13" y="11"/>
                  </a:lnTo>
                  <a:lnTo>
                    <a:pt x="15" y="44"/>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391"/>
            <p:cNvSpPr>
              <a:spLocks/>
            </p:cNvSpPr>
            <p:nvPr/>
          </p:nvSpPr>
          <p:spPr bwMode="auto">
            <a:xfrm>
              <a:off x="4400796" y="5037225"/>
              <a:ext cx="15420" cy="15420"/>
            </a:xfrm>
            <a:custGeom>
              <a:avLst/>
              <a:gdLst>
                <a:gd name="T0" fmla="*/ 0 w 5"/>
                <a:gd name="T1" fmla="*/ 5 h 5"/>
                <a:gd name="T2" fmla="*/ 3 w 5"/>
                <a:gd name="T3" fmla="*/ 3 h 5"/>
                <a:gd name="T4" fmla="*/ 5 w 5"/>
                <a:gd name="T5" fmla="*/ 1 h 5"/>
                <a:gd name="T6" fmla="*/ 5 w 5"/>
                <a:gd name="T7" fmla="*/ 0 h 5"/>
                <a:gd name="T8" fmla="*/ 5 w 5"/>
                <a:gd name="T9" fmla="*/ 1 h 5"/>
                <a:gd name="T10" fmla="*/ 5 w 5"/>
                <a:gd name="T11" fmla="*/ 1 h 5"/>
                <a:gd name="T12" fmla="*/ 3 w 5"/>
                <a:gd name="T13" fmla="*/ 3 h 5"/>
                <a:gd name="T14" fmla="*/ 0 w 5"/>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0" y="5"/>
                  </a:moveTo>
                  <a:cubicBezTo>
                    <a:pt x="0" y="5"/>
                    <a:pt x="1" y="4"/>
                    <a:pt x="3" y="3"/>
                  </a:cubicBezTo>
                  <a:cubicBezTo>
                    <a:pt x="4" y="2"/>
                    <a:pt x="5" y="1"/>
                    <a:pt x="5" y="1"/>
                  </a:cubicBezTo>
                  <a:cubicBezTo>
                    <a:pt x="5" y="0"/>
                    <a:pt x="5" y="0"/>
                    <a:pt x="5" y="0"/>
                  </a:cubicBezTo>
                  <a:cubicBezTo>
                    <a:pt x="5" y="1"/>
                    <a:pt x="5" y="1"/>
                    <a:pt x="5" y="1"/>
                  </a:cubicBezTo>
                  <a:cubicBezTo>
                    <a:pt x="5" y="1"/>
                    <a:pt x="5" y="1"/>
                    <a:pt x="5" y="1"/>
                  </a:cubicBezTo>
                  <a:cubicBezTo>
                    <a:pt x="5" y="1"/>
                    <a:pt x="4" y="2"/>
                    <a:pt x="3" y="3"/>
                  </a:cubicBezTo>
                  <a:cubicBezTo>
                    <a:pt x="2" y="4"/>
                    <a:pt x="0" y="5"/>
                    <a:pt x="0" y="5"/>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392"/>
            <p:cNvSpPr>
              <a:spLocks/>
            </p:cNvSpPr>
            <p:nvPr/>
          </p:nvSpPr>
          <p:spPr bwMode="auto">
            <a:xfrm>
              <a:off x="4400796" y="5040651"/>
              <a:ext cx="18846" cy="11993"/>
            </a:xfrm>
            <a:custGeom>
              <a:avLst/>
              <a:gdLst>
                <a:gd name="T0" fmla="*/ 0 w 6"/>
                <a:gd name="T1" fmla="*/ 4 h 4"/>
                <a:gd name="T2" fmla="*/ 3 w 6"/>
                <a:gd name="T3" fmla="*/ 2 h 4"/>
                <a:gd name="T4" fmla="*/ 5 w 6"/>
                <a:gd name="T5" fmla="*/ 0 h 4"/>
                <a:gd name="T6" fmla="*/ 6 w 6"/>
                <a:gd name="T7" fmla="*/ 0 h 4"/>
                <a:gd name="T8" fmla="*/ 6 w 6"/>
                <a:gd name="T9" fmla="*/ 1 h 4"/>
                <a:gd name="T10" fmla="*/ 6 w 6"/>
                <a:gd name="T11" fmla="*/ 1 h 4"/>
                <a:gd name="T12" fmla="*/ 3 w 6"/>
                <a:gd name="T13" fmla="*/ 2 h 4"/>
                <a:gd name="T14" fmla="*/ 0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4"/>
                  </a:moveTo>
                  <a:cubicBezTo>
                    <a:pt x="0" y="4"/>
                    <a:pt x="1" y="3"/>
                    <a:pt x="3" y="2"/>
                  </a:cubicBezTo>
                  <a:cubicBezTo>
                    <a:pt x="4" y="1"/>
                    <a:pt x="5" y="0"/>
                    <a:pt x="5" y="0"/>
                  </a:cubicBezTo>
                  <a:cubicBezTo>
                    <a:pt x="5" y="0"/>
                    <a:pt x="5" y="0"/>
                    <a:pt x="6" y="0"/>
                  </a:cubicBezTo>
                  <a:cubicBezTo>
                    <a:pt x="6" y="0"/>
                    <a:pt x="6" y="0"/>
                    <a:pt x="6" y="1"/>
                  </a:cubicBezTo>
                  <a:cubicBezTo>
                    <a:pt x="6" y="1"/>
                    <a:pt x="6" y="1"/>
                    <a:pt x="6" y="1"/>
                  </a:cubicBezTo>
                  <a:cubicBezTo>
                    <a:pt x="6" y="1"/>
                    <a:pt x="4" y="2"/>
                    <a:pt x="3" y="2"/>
                  </a:cubicBezTo>
                  <a:cubicBezTo>
                    <a:pt x="2" y="3"/>
                    <a:pt x="0" y="4"/>
                    <a:pt x="0" y="4"/>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Oval 393"/>
            <p:cNvSpPr>
              <a:spLocks noChangeArrowheads="1"/>
            </p:cNvSpPr>
            <p:nvPr/>
          </p:nvSpPr>
          <p:spPr bwMode="auto">
            <a:xfrm>
              <a:off x="4388802" y="5313054"/>
              <a:ext cx="3426" cy="3426"/>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Oval 394"/>
            <p:cNvSpPr>
              <a:spLocks noChangeArrowheads="1"/>
            </p:cNvSpPr>
            <p:nvPr/>
          </p:nvSpPr>
          <p:spPr bwMode="auto">
            <a:xfrm>
              <a:off x="4371670" y="5386724"/>
              <a:ext cx="3426" cy="3426"/>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395"/>
            <p:cNvSpPr>
              <a:spLocks noChangeArrowheads="1"/>
            </p:cNvSpPr>
            <p:nvPr/>
          </p:nvSpPr>
          <p:spPr bwMode="auto">
            <a:xfrm>
              <a:off x="4352825" y="5456966"/>
              <a:ext cx="6853" cy="5140"/>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Oval 396"/>
            <p:cNvSpPr>
              <a:spLocks noChangeArrowheads="1"/>
            </p:cNvSpPr>
            <p:nvPr/>
          </p:nvSpPr>
          <p:spPr bwMode="auto">
            <a:xfrm>
              <a:off x="4356252" y="5525495"/>
              <a:ext cx="3426" cy="6853"/>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441"/>
            <p:cNvSpPr>
              <a:spLocks/>
            </p:cNvSpPr>
            <p:nvPr/>
          </p:nvSpPr>
          <p:spPr bwMode="auto">
            <a:xfrm>
              <a:off x="4253458" y="5544340"/>
              <a:ext cx="205588" cy="35978"/>
            </a:xfrm>
            <a:custGeom>
              <a:avLst/>
              <a:gdLst>
                <a:gd name="T0" fmla="*/ 120 w 120"/>
                <a:gd name="T1" fmla="*/ 17 h 21"/>
                <a:gd name="T2" fmla="*/ 62 w 120"/>
                <a:gd name="T3" fmla="*/ 17 h 21"/>
                <a:gd name="T4" fmla="*/ 60 w 120"/>
                <a:gd name="T5" fmla="*/ 0 h 21"/>
                <a:gd name="T6" fmla="*/ 58 w 120"/>
                <a:gd name="T7" fmla="*/ 17 h 21"/>
                <a:gd name="T8" fmla="*/ 0 w 120"/>
                <a:gd name="T9" fmla="*/ 17 h 21"/>
                <a:gd name="T10" fmla="*/ 2 w 120"/>
                <a:gd name="T11" fmla="*/ 21 h 21"/>
                <a:gd name="T12" fmla="*/ 120 w 120"/>
                <a:gd name="T13" fmla="*/ 21 h 21"/>
                <a:gd name="T14" fmla="*/ 120 w 120"/>
                <a:gd name="T15" fmla="*/ 1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21">
                  <a:moveTo>
                    <a:pt x="120" y="17"/>
                  </a:moveTo>
                  <a:lnTo>
                    <a:pt x="62" y="17"/>
                  </a:lnTo>
                  <a:lnTo>
                    <a:pt x="60" y="0"/>
                  </a:lnTo>
                  <a:lnTo>
                    <a:pt x="58" y="17"/>
                  </a:lnTo>
                  <a:lnTo>
                    <a:pt x="0" y="17"/>
                  </a:lnTo>
                  <a:lnTo>
                    <a:pt x="2" y="21"/>
                  </a:lnTo>
                  <a:lnTo>
                    <a:pt x="120" y="21"/>
                  </a:lnTo>
                  <a:lnTo>
                    <a:pt x="120" y="17"/>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p:cNvSpPr>
            <a:spLocks noGrp="1"/>
          </p:cNvSpPr>
          <p:nvPr>
            <p:ph type="title"/>
          </p:nvPr>
        </p:nvSpPr>
        <p:spPr>
          <a:xfrm>
            <a:off x="313581" y="1120998"/>
            <a:ext cx="7397446" cy="5210873"/>
          </a:xfrm>
          <a:solidFill>
            <a:srgbClr val="002050">
              <a:alpha val="75000"/>
            </a:srgbClr>
          </a:solidFill>
        </p:spPr>
        <p:txBody>
          <a:bodyPr vert="horz" wrap="square" lIns="146304" tIns="91440" rIns="146304" bIns="91440" rtlCol="0" anchor="t" anchorCtr="0">
            <a:noAutofit/>
          </a:bodyPr>
          <a:lstStyle/>
          <a:p>
            <a:r>
              <a:rPr lang="en-GB" sz="8800" b="1" dirty="0">
                <a:latin typeface="Segoe UI Light" panose="020B0502040204020203" pitchFamily="34" charset="0"/>
                <a:cs typeface="Segoe UI Light" panose="020B0502040204020203" pitchFamily="34" charset="0"/>
              </a:rPr>
              <a:t>Exercise: Planning and Whiteboarding</a:t>
            </a:r>
            <a:r>
              <a:rPr lang="en-GB" sz="4400" dirty="0">
                <a:latin typeface="Segoe UI Light" panose="020B0502040204020203" pitchFamily="34" charset="0"/>
                <a:cs typeface="Segoe UI Light" panose="020B0502040204020203" pitchFamily="34" charset="0"/>
              </a:rPr>
              <a:t/>
            </a: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Planning Your App on Azure</a:t>
            </a:r>
            <a:endParaRPr lang="en-US" sz="4400" dirty="0">
              <a:solidFill>
                <a:schemeClr val="tx1"/>
              </a:solidFill>
            </a:endParaRP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39503082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65" name="Picture 64"/>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7479412" cy="5210873"/>
          </a:xfrm>
          <a:solidFill>
            <a:srgbClr val="002050">
              <a:alpha val="75000"/>
            </a:srgbClr>
          </a:solidFill>
        </p:spPr>
        <p:txBody>
          <a:bodyPr vert="horz" wrap="square" lIns="146304" tIns="91440" rIns="146304" bIns="91440" rtlCol="0" anchor="t" anchorCtr="0">
            <a:noAutofit/>
          </a:bodyPr>
          <a:lstStyle/>
          <a:p>
            <a:r>
              <a:rPr lang="en-GB" sz="8800" b="1" dirty="0">
                <a:latin typeface="Segoe UI Light" panose="020B0502040204020203" pitchFamily="34" charset="0"/>
                <a:cs typeface="Segoe UI Light" panose="020B0502040204020203" pitchFamily="34" charset="0"/>
              </a:rPr>
              <a:t>Let’s do it ! </a:t>
            </a:r>
            <a:r>
              <a:rPr lang="en-GB" sz="4400" dirty="0">
                <a:latin typeface="Segoe UI Light" panose="020B0502040204020203" pitchFamily="34" charset="0"/>
                <a:cs typeface="Segoe UI Light" panose="020B0502040204020203" pitchFamily="34" charset="0"/>
              </a:rPr>
              <a:t/>
            </a: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Manually Deploying Your App on Azure</a:t>
            </a: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12791446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5813217" cy="4700091"/>
          </a:xfrm>
          <a:solidFill>
            <a:srgbClr val="002050">
              <a:alpha val="75000"/>
            </a:srgbClr>
          </a:solidFill>
        </p:spPr>
        <p:txBody>
          <a:bodyPr vert="horz" wrap="square" lIns="146304" tIns="91440" rIns="146304" bIns="91440" rtlCol="0" anchor="t" anchorCtr="0">
            <a:noAutofit/>
          </a:bodyPr>
          <a:lstStyle/>
          <a:p>
            <a:r>
              <a:rPr lang="en-GB" sz="8800" dirty="0">
                <a:latin typeface="Segoe UI Light" panose="020B0502040204020203" pitchFamily="34" charset="0"/>
                <a:cs typeface="Segoe UI Light" panose="020B0502040204020203" pitchFamily="34" charset="0"/>
              </a:rPr>
              <a:t/>
            </a:r>
            <a:br>
              <a:rPr lang="en-GB" sz="8800" dirty="0">
                <a:latin typeface="Segoe UI Light" panose="020B0502040204020203" pitchFamily="34" charset="0"/>
                <a:cs typeface="Segoe UI Light" panose="020B0502040204020203" pitchFamily="34" charset="0"/>
              </a:rPr>
            </a:br>
            <a:r>
              <a:rPr lang="en-GB" sz="8800" dirty="0">
                <a:latin typeface="Segoe UI Light" panose="020B0502040204020203" pitchFamily="34" charset="0"/>
                <a:cs typeface="Segoe UI Light" panose="020B0502040204020203" pitchFamily="34" charset="0"/>
              </a:rPr>
              <a:t>  </a:t>
            </a:r>
            <a:r>
              <a:rPr lang="en-GB" sz="13800" dirty="0">
                <a:latin typeface="Segoe UI Light" panose="020B0502040204020203" pitchFamily="34" charset="0"/>
                <a:cs typeface="Segoe UI Light" panose="020B0502040204020203" pitchFamily="34" charset="0"/>
              </a:rPr>
              <a:t>Day 2  </a:t>
            </a: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1854965158"/>
      </p:ext>
    </p:extLst>
  </p:cSld>
  <p:clrMapOvr>
    <a:overrideClrMapping bg1="dk1" tx1="lt1" bg2="dk2" tx2="lt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6540" y="832966"/>
            <a:ext cx="8229535" cy="1837298"/>
          </a:xfrm>
        </p:spPr>
        <p:txBody>
          <a:bodyPr/>
          <a:lstStyle/>
          <a:p>
            <a:r>
              <a:rPr lang="en-GB" dirty="0">
                <a:solidFill>
                  <a:schemeClr val="tx1"/>
                </a:solidFill>
              </a:rPr>
              <a:t>Day 2 Agenda</a:t>
            </a:r>
          </a:p>
        </p:txBody>
      </p:sp>
      <p:sp>
        <p:nvSpPr>
          <p:cNvPr id="2" name="Text Placeholder 1"/>
          <p:cNvSpPr>
            <a:spLocks noGrp="1"/>
          </p:cNvSpPr>
          <p:nvPr>
            <p:ph type="body" sz="quarter" idx="12"/>
          </p:nvPr>
        </p:nvSpPr>
        <p:spPr>
          <a:xfrm>
            <a:off x="276540" y="1913087"/>
            <a:ext cx="11414305" cy="4144468"/>
          </a:xfrm>
        </p:spPr>
        <p:txBody>
          <a:bodyPr/>
          <a:lstStyle/>
          <a:p>
            <a:r>
              <a:rPr lang="en-GB" sz="2600" dirty="0"/>
              <a:t>Let’s take your infrastructure and application scripts and use the platform and DevOps features of Azure to accelerate your deployments.</a:t>
            </a:r>
          </a:p>
          <a:p>
            <a:endParaRPr lang="en-GB" sz="2600" b="1" dirty="0"/>
          </a:p>
          <a:p>
            <a:r>
              <a:rPr lang="en-GB" sz="2600" b="1" dirty="0"/>
              <a:t>Theory: </a:t>
            </a:r>
          </a:p>
          <a:p>
            <a:r>
              <a:rPr lang="en-GB" sz="2600" dirty="0" smtClean="0"/>
              <a:t>Application Insights</a:t>
            </a:r>
            <a:endParaRPr lang="en-GB" sz="2600" dirty="0"/>
          </a:p>
          <a:p>
            <a:r>
              <a:rPr lang="en-GB" sz="2600" dirty="0" smtClean="0"/>
              <a:t>Azure Functions, Logic Apps, &amp; Power Apps</a:t>
            </a:r>
            <a:endParaRPr lang="en-GB" sz="2600" dirty="0"/>
          </a:p>
          <a:p>
            <a:endParaRPr lang="en-GB" sz="2600" b="1" dirty="0"/>
          </a:p>
          <a:p>
            <a:endParaRPr lang="en-GB" sz="2400" dirty="0"/>
          </a:p>
          <a:p>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7798" y="6133227"/>
            <a:ext cx="2459539" cy="457195"/>
          </a:xfrm>
          <a:prstGeom prst="rect">
            <a:avLst/>
          </a:prstGeom>
        </p:spPr>
      </p:pic>
    </p:spTree>
    <p:extLst>
      <p:ext uri="{BB962C8B-B14F-4D97-AF65-F5344CB8AC3E}">
        <p14:creationId xmlns:p14="http://schemas.microsoft.com/office/powerpoint/2010/main" val="20764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9"/>
            <a:ext cx="7056784" cy="3473532"/>
          </a:xfrm>
          <a:solidFill>
            <a:srgbClr val="002050">
              <a:alpha val="75000"/>
            </a:srgbClr>
          </a:solidFill>
        </p:spPr>
        <p:txBody>
          <a:bodyPr vert="horz" wrap="square" lIns="146304" tIns="91440" rIns="146304" bIns="91440" rtlCol="0" anchor="t" anchorCtr="0">
            <a:noAutofit/>
          </a:bodyPr>
          <a:lstStyle/>
          <a:p>
            <a:r>
              <a:rPr lang="en-GB" sz="5400" dirty="0" smtClean="0">
                <a:latin typeface="Segoe UI Light" panose="020B0502040204020203" pitchFamily="34" charset="0"/>
                <a:cs typeface="Segoe UI Light" panose="020B0502040204020203" pitchFamily="34" charset="0"/>
              </a:rPr>
              <a:t>Application Insights </a:t>
            </a:r>
            <a:r>
              <a:rPr lang="en-GB" sz="5400" dirty="0">
                <a:latin typeface="Segoe UI Light" panose="020B0502040204020203" pitchFamily="34" charset="0"/>
                <a:cs typeface="Segoe UI Light" panose="020B0502040204020203" pitchFamily="34" charset="0"/>
              </a:rPr>
              <a:t>101</a:t>
            </a:r>
            <a:r>
              <a:rPr lang="en-GB" sz="4400" dirty="0">
                <a:solidFill>
                  <a:schemeClr val="tx1"/>
                </a:solidFill>
              </a:rPr>
              <a:t/>
            </a:r>
            <a:br>
              <a:rPr lang="en-GB" sz="4400" dirty="0">
                <a:solidFill>
                  <a:schemeClr val="tx1"/>
                </a:solidFill>
              </a:rPr>
            </a:br>
            <a:r>
              <a:rPr lang="en-GB" sz="4000" dirty="0" smtClean="0">
                <a:solidFill>
                  <a:schemeClr val="tx1"/>
                </a:solidFill>
              </a:rPr>
              <a:t>- Powerful diagnostic Instrumentation</a:t>
            </a:r>
            <a:br>
              <a:rPr lang="en-GB" sz="4000" dirty="0" smtClean="0">
                <a:solidFill>
                  <a:schemeClr val="tx1"/>
                </a:solidFill>
              </a:rPr>
            </a:br>
            <a:r>
              <a:rPr lang="en-GB" sz="4000" dirty="0" smtClean="0">
                <a:solidFill>
                  <a:schemeClr val="tx1"/>
                </a:solidFill>
              </a:rPr>
              <a:t>- Cloud based</a:t>
            </a:r>
            <a:br>
              <a:rPr lang="en-GB" sz="4000" dirty="0" smtClean="0">
                <a:solidFill>
                  <a:schemeClr val="tx1"/>
                </a:solidFill>
              </a:rPr>
            </a:br>
            <a:r>
              <a:rPr lang="en-GB" sz="4000" dirty="0" smtClean="0">
                <a:solidFill>
                  <a:schemeClr val="tx1"/>
                </a:solidFill>
              </a:rPr>
              <a:t>- Troubleshoot on the fly</a:t>
            </a: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3953768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83" y="124247"/>
            <a:ext cx="11590872" cy="6756258"/>
          </a:xfrm>
          <a:prstGeom prst="rect">
            <a:avLst/>
          </a:prstGeom>
        </p:spPr>
      </p:pic>
    </p:spTree>
    <p:extLst>
      <p:ext uri="{BB962C8B-B14F-4D97-AF65-F5344CB8AC3E}">
        <p14:creationId xmlns:p14="http://schemas.microsoft.com/office/powerpoint/2010/main" val="1151023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5813217" cy="4700091"/>
          </a:xfrm>
          <a:solidFill>
            <a:srgbClr val="002050">
              <a:alpha val="75000"/>
            </a:srgbClr>
          </a:solidFill>
        </p:spPr>
        <p:txBody>
          <a:bodyPr vert="horz" wrap="square" lIns="146304" tIns="91440" rIns="146304" bIns="91440" rtlCol="0" anchor="t" anchorCtr="0">
            <a:noAutofit/>
          </a:bodyPr>
          <a:lstStyle/>
          <a:p>
            <a:r>
              <a:rPr lang="en-GB" sz="8800" dirty="0">
                <a:latin typeface="Segoe UI Light" panose="020B0502040204020203" pitchFamily="34" charset="0"/>
                <a:cs typeface="Segoe UI Light" panose="020B0502040204020203" pitchFamily="34" charset="0"/>
              </a:rPr>
              <a:t/>
            </a:r>
            <a:br>
              <a:rPr lang="en-GB" sz="8800" dirty="0">
                <a:latin typeface="Segoe UI Light" panose="020B0502040204020203" pitchFamily="34" charset="0"/>
                <a:cs typeface="Segoe UI Light" panose="020B0502040204020203" pitchFamily="34" charset="0"/>
              </a:rPr>
            </a:br>
            <a:r>
              <a:rPr lang="en-GB" sz="8800" dirty="0">
                <a:latin typeface="Segoe UI Light" panose="020B0502040204020203" pitchFamily="34" charset="0"/>
                <a:cs typeface="Segoe UI Light" panose="020B0502040204020203" pitchFamily="34" charset="0"/>
              </a:rPr>
              <a:t>  </a:t>
            </a:r>
            <a:r>
              <a:rPr lang="en-GB" sz="13800" dirty="0">
                <a:latin typeface="Segoe UI Light" panose="020B0502040204020203" pitchFamily="34" charset="0"/>
                <a:cs typeface="Segoe UI Light" panose="020B0502040204020203" pitchFamily="34" charset="0"/>
              </a:rPr>
              <a:t>Day 1  </a:t>
            </a: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42288129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p:cNvSpPr/>
          <p:nvPr/>
        </p:nvSpPr>
        <p:spPr>
          <a:xfrm>
            <a:off x="1097868" y="574661"/>
            <a:ext cx="9326563" cy="5940088"/>
          </a:xfrm>
          <a:prstGeom prst="rect">
            <a:avLst/>
          </a:prstGeom>
        </p:spPr>
        <p:txBody>
          <a:bodyPr wrap="square">
            <a:spAutoFit/>
          </a:bodyPr>
          <a:lstStyle/>
          <a:p>
            <a:pPr>
              <a:buFont typeface="Arial" panose="020B0604020202020204" pitchFamily="34" charset="0"/>
              <a:buChar char="•"/>
            </a:pPr>
            <a:r>
              <a:rPr lang="en-US" sz="2000" b="1" dirty="0">
                <a:latin typeface="segoe-ui_bold"/>
              </a:rPr>
              <a:t>Request rates, response times, and failure rates</a:t>
            </a:r>
            <a:r>
              <a:rPr lang="en-US" sz="2000" dirty="0">
                <a:latin typeface="segoe-ui_normal"/>
              </a:rPr>
              <a:t> - Find out which pages are most popular, at what times of day, and where your users are. See which pages perform best. If your response times and failure rates go high when there are more requests, then perhaps you have a resourcing problem.</a:t>
            </a:r>
          </a:p>
          <a:p>
            <a:pPr>
              <a:buFont typeface="Arial" panose="020B0604020202020204" pitchFamily="34" charset="0"/>
              <a:buChar char="•"/>
            </a:pPr>
            <a:r>
              <a:rPr lang="en-US" sz="2000" b="1" dirty="0">
                <a:latin typeface="segoe-ui_bold"/>
              </a:rPr>
              <a:t>Dependency rates, response times, and failure rates</a:t>
            </a:r>
            <a:r>
              <a:rPr lang="en-US" sz="2000" dirty="0">
                <a:latin typeface="segoe-ui_normal"/>
              </a:rPr>
              <a:t> - Find out whether external services are slowing you down.</a:t>
            </a:r>
          </a:p>
          <a:p>
            <a:pPr>
              <a:buFont typeface="Arial" panose="020B0604020202020204" pitchFamily="34" charset="0"/>
              <a:buChar char="•"/>
            </a:pPr>
            <a:r>
              <a:rPr lang="en-US" sz="2000" b="1" dirty="0">
                <a:latin typeface="segoe-ui_bold"/>
              </a:rPr>
              <a:t>Exceptions</a:t>
            </a:r>
            <a:r>
              <a:rPr lang="en-US" sz="2000" dirty="0">
                <a:latin typeface="segoe-ui_normal"/>
              </a:rPr>
              <a:t> - </a:t>
            </a:r>
            <a:r>
              <a:rPr lang="en-US" sz="2000" dirty="0" err="1">
                <a:latin typeface="segoe-ui_normal"/>
              </a:rPr>
              <a:t>Analyse</a:t>
            </a:r>
            <a:r>
              <a:rPr lang="en-US" sz="2000" dirty="0">
                <a:latin typeface="segoe-ui_normal"/>
              </a:rPr>
              <a:t> the aggregated statistics, or pick specific instances and drill into the stack trace and related requests. Both server and browser exceptions are reported.</a:t>
            </a:r>
          </a:p>
          <a:p>
            <a:pPr>
              <a:buFont typeface="Arial" panose="020B0604020202020204" pitchFamily="34" charset="0"/>
              <a:buChar char="•"/>
            </a:pPr>
            <a:r>
              <a:rPr lang="en-US" sz="2000" b="1" dirty="0">
                <a:latin typeface="segoe-ui_bold"/>
              </a:rPr>
              <a:t>Page views and load performance</a:t>
            </a:r>
            <a:r>
              <a:rPr lang="en-US" sz="2000" dirty="0">
                <a:latin typeface="segoe-ui_normal"/>
              </a:rPr>
              <a:t> - reported by your users' browsers.</a:t>
            </a:r>
          </a:p>
          <a:p>
            <a:pPr>
              <a:buFont typeface="Arial" panose="020B0604020202020204" pitchFamily="34" charset="0"/>
              <a:buChar char="•"/>
            </a:pPr>
            <a:r>
              <a:rPr lang="en-US" sz="2000" b="1" dirty="0">
                <a:latin typeface="segoe-ui_bold"/>
              </a:rPr>
              <a:t>AJAX calls</a:t>
            </a:r>
            <a:r>
              <a:rPr lang="en-US" sz="2000" dirty="0">
                <a:latin typeface="segoe-ui_normal"/>
              </a:rPr>
              <a:t> from web pages - rates, response times, and failure rates.</a:t>
            </a:r>
          </a:p>
          <a:p>
            <a:pPr>
              <a:buFont typeface="Arial" panose="020B0604020202020204" pitchFamily="34" charset="0"/>
              <a:buChar char="•"/>
            </a:pPr>
            <a:r>
              <a:rPr lang="en-US" sz="2000" b="1" dirty="0">
                <a:latin typeface="segoe-ui_bold"/>
              </a:rPr>
              <a:t>User and session counts</a:t>
            </a:r>
            <a:r>
              <a:rPr lang="en-US" sz="2000" dirty="0">
                <a:latin typeface="segoe-ui_normal"/>
              </a:rPr>
              <a:t>.</a:t>
            </a:r>
          </a:p>
          <a:p>
            <a:pPr>
              <a:buFont typeface="Arial" panose="020B0604020202020204" pitchFamily="34" charset="0"/>
              <a:buChar char="•"/>
            </a:pPr>
            <a:r>
              <a:rPr lang="en-US" sz="2000" b="1" dirty="0">
                <a:latin typeface="segoe-ui_bold"/>
              </a:rPr>
              <a:t>Performance counters</a:t>
            </a:r>
            <a:r>
              <a:rPr lang="en-US" sz="2000" dirty="0">
                <a:latin typeface="segoe-ui_normal"/>
              </a:rPr>
              <a:t> from your Windows or Linux server machines, such as CPU, memory, and network usage.</a:t>
            </a:r>
          </a:p>
          <a:p>
            <a:pPr>
              <a:buFont typeface="Arial" panose="020B0604020202020204" pitchFamily="34" charset="0"/>
              <a:buChar char="•"/>
            </a:pPr>
            <a:r>
              <a:rPr lang="en-US" sz="2000" b="1" dirty="0">
                <a:latin typeface="segoe-ui_bold"/>
              </a:rPr>
              <a:t>Host diagnostics</a:t>
            </a:r>
            <a:r>
              <a:rPr lang="en-US" sz="2000" dirty="0">
                <a:latin typeface="segoe-ui_normal"/>
              </a:rPr>
              <a:t> from Docker or Azure.</a:t>
            </a:r>
          </a:p>
          <a:p>
            <a:pPr>
              <a:buFont typeface="Arial" panose="020B0604020202020204" pitchFamily="34" charset="0"/>
              <a:buChar char="•"/>
            </a:pPr>
            <a:r>
              <a:rPr lang="en-US" sz="2000" b="1" dirty="0">
                <a:latin typeface="segoe-ui_bold"/>
              </a:rPr>
              <a:t>Diagnostic trace logs</a:t>
            </a:r>
            <a:r>
              <a:rPr lang="en-US" sz="2000" dirty="0">
                <a:latin typeface="segoe-ui_normal"/>
              </a:rPr>
              <a:t> from your app - so that you can correlate trace events with requests.</a:t>
            </a:r>
          </a:p>
          <a:p>
            <a:pPr>
              <a:buFont typeface="Arial" panose="020B0604020202020204" pitchFamily="34" charset="0"/>
              <a:buChar char="•"/>
            </a:pPr>
            <a:r>
              <a:rPr lang="en-US" sz="2000" b="1" dirty="0">
                <a:latin typeface="segoe-ui_bold"/>
              </a:rPr>
              <a:t>Custom events and metrics</a:t>
            </a:r>
            <a:r>
              <a:rPr lang="en-US" sz="2000" dirty="0">
                <a:latin typeface="segoe-ui_normal"/>
              </a:rPr>
              <a:t> that you write yourself in the client or server code, to track business events such as items sold or games won.</a:t>
            </a:r>
            <a:endParaRPr lang="en-US" sz="2000" b="0" i="0" dirty="0">
              <a:effectLst/>
              <a:latin typeface="segoe-ui_normal"/>
            </a:endParaRPr>
          </a:p>
        </p:txBody>
      </p:sp>
    </p:spTree>
    <p:extLst>
      <p:ext uri="{BB962C8B-B14F-4D97-AF65-F5344CB8AC3E}">
        <p14:creationId xmlns:p14="http://schemas.microsoft.com/office/powerpoint/2010/main" val="26377692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1181862"/>
          </a:xfrm>
        </p:spPr>
        <p:txBody>
          <a:bodyPr/>
          <a:lstStyle/>
          <a:p>
            <a:r>
              <a:rPr lang="en-GB" dirty="0" smtClean="0"/>
              <a:t>Application Insights– </a:t>
            </a:r>
            <a:r>
              <a:rPr lang="en-GB" dirty="0"/>
              <a:t>Labs </a:t>
            </a:r>
            <a:r>
              <a:rPr lang="en-GB" dirty="0" err="1"/>
              <a:t>pt</a:t>
            </a:r>
            <a:r>
              <a:rPr lang="en-GB" dirty="0"/>
              <a:t> 4</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11618020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9"/>
            <a:ext cx="7056784" cy="3473532"/>
          </a:xfrm>
          <a:solidFill>
            <a:srgbClr val="002050">
              <a:alpha val="75000"/>
            </a:srgbClr>
          </a:solidFill>
        </p:spPr>
        <p:txBody>
          <a:bodyPr vert="horz" wrap="square" lIns="146304" tIns="91440" rIns="146304" bIns="91440" rtlCol="0" anchor="t" anchorCtr="0">
            <a:noAutofit/>
          </a:bodyPr>
          <a:lstStyle/>
          <a:p>
            <a:r>
              <a:rPr lang="en-GB" sz="5400" dirty="0" smtClean="0">
                <a:latin typeface="Segoe UI Light" panose="020B0502040204020203" pitchFamily="34" charset="0"/>
                <a:cs typeface="Segoe UI Light" panose="020B0502040204020203" pitchFamily="34" charset="0"/>
              </a:rPr>
              <a:t>Azure Functions </a:t>
            </a:r>
            <a:r>
              <a:rPr lang="en-GB" sz="5400" dirty="0">
                <a:latin typeface="Segoe UI Light" panose="020B0502040204020203" pitchFamily="34" charset="0"/>
                <a:cs typeface="Segoe UI Light" panose="020B0502040204020203" pitchFamily="34" charset="0"/>
              </a:rPr>
              <a:t>101</a:t>
            </a:r>
            <a:r>
              <a:rPr lang="en-GB" sz="4400" dirty="0">
                <a:solidFill>
                  <a:schemeClr val="tx1"/>
                </a:solidFill>
              </a:rPr>
              <a:t/>
            </a:r>
            <a:br>
              <a:rPr lang="en-GB" sz="4400" dirty="0">
                <a:solidFill>
                  <a:schemeClr val="tx1"/>
                </a:solidFill>
              </a:rPr>
            </a:br>
            <a:r>
              <a:rPr lang="en-GB" sz="4000" dirty="0" smtClean="0">
                <a:solidFill>
                  <a:schemeClr val="tx1"/>
                </a:solidFill>
              </a:rPr>
              <a:t>- Event Driven (Inputs &amp; Outputs)</a:t>
            </a:r>
            <a:br>
              <a:rPr lang="en-GB" sz="4000" dirty="0" smtClean="0">
                <a:solidFill>
                  <a:schemeClr val="tx1"/>
                </a:solidFill>
              </a:rPr>
            </a:br>
            <a:r>
              <a:rPr lang="en-GB" sz="4000" dirty="0" smtClean="0">
                <a:solidFill>
                  <a:schemeClr val="tx1"/>
                </a:solidFill>
              </a:rPr>
              <a:t>- Multi-language Support</a:t>
            </a:r>
            <a:br>
              <a:rPr lang="en-GB" sz="4000" dirty="0" smtClean="0">
                <a:solidFill>
                  <a:schemeClr val="tx1"/>
                </a:solidFill>
              </a:rPr>
            </a:b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7880430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7003" y="1240443"/>
            <a:ext cx="11887200" cy="4745915"/>
          </a:xfrm>
        </p:spPr>
        <p:txBody>
          <a:bodyPr/>
          <a:lstStyle/>
          <a:p>
            <a:pPr marL="342900" indent="-342900">
              <a:buFont typeface="Arial" panose="020B0604020202020204" pitchFamily="34" charset="0"/>
              <a:buChar char="•"/>
            </a:pPr>
            <a:r>
              <a:rPr lang="en-GB" sz="3600" b="1" dirty="0" smtClean="0">
                <a:solidFill>
                  <a:srgbClr val="FFFFFF"/>
                </a:solidFill>
                <a:latin typeface="+mn-lt"/>
              </a:rPr>
              <a:t>REST APIs</a:t>
            </a:r>
            <a:endParaRPr lang="en-GB" sz="3600" b="1" dirty="0">
              <a:solidFill>
                <a:srgbClr val="FFFFFF"/>
              </a:solidFill>
              <a:latin typeface="+mn-lt"/>
            </a:endParaRPr>
          </a:p>
          <a:p>
            <a:pPr marL="342900" indent="-342900">
              <a:buFont typeface="Arial" panose="020B0604020202020204" pitchFamily="34" charset="0"/>
              <a:buChar char="•"/>
            </a:pPr>
            <a:r>
              <a:rPr lang="en-GB" sz="3600" b="1" dirty="0" smtClean="0">
                <a:solidFill>
                  <a:srgbClr val="FFFFFF"/>
                </a:solidFill>
                <a:latin typeface="+mn-lt"/>
              </a:rPr>
              <a:t>Integration logic and “glue”</a:t>
            </a:r>
          </a:p>
          <a:p>
            <a:pPr marL="342900" indent="-342900">
              <a:buFont typeface="Arial" panose="020B0604020202020204" pitchFamily="34" charset="0"/>
              <a:buChar char="•"/>
            </a:pPr>
            <a:r>
              <a:rPr lang="en-GB" sz="3600" b="1" dirty="0" smtClean="0">
                <a:solidFill>
                  <a:srgbClr val="FFFFFF"/>
                </a:solidFill>
                <a:latin typeface="+mn-lt"/>
              </a:rPr>
              <a:t>Scheduled tasks &amp; app maintenance jobs</a:t>
            </a:r>
          </a:p>
          <a:p>
            <a:pPr marL="342900" indent="-342900">
              <a:buFont typeface="Arial" panose="020B0604020202020204" pitchFamily="34" charset="0"/>
              <a:buChar char="•"/>
            </a:pPr>
            <a:r>
              <a:rPr lang="en-GB" sz="3600" b="1" dirty="0" smtClean="0">
                <a:solidFill>
                  <a:srgbClr val="FFFFFF"/>
                </a:solidFill>
                <a:latin typeface="+mn-lt"/>
              </a:rPr>
              <a:t>Data ingestion / transform</a:t>
            </a:r>
          </a:p>
          <a:p>
            <a:pPr marL="342900" indent="-342900">
              <a:buFont typeface="Arial" panose="020B0604020202020204" pitchFamily="34" charset="0"/>
              <a:buChar char="•"/>
            </a:pPr>
            <a:r>
              <a:rPr lang="en-GB" sz="3600" b="1" dirty="0" smtClean="0">
                <a:solidFill>
                  <a:srgbClr val="FFFFFF"/>
                </a:solidFill>
                <a:latin typeface="+mn-lt"/>
              </a:rPr>
              <a:t>Monitoring</a:t>
            </a:r>
          </a:p>
          <a:p>
            <a:pPr marL="342900" indent="-342900">
              <a:buFont typeface="Arial" panose="020B0604020202020204" pitchFamily="34" charset="0"/>
              <a:buChar char="•"/>
            </a:pPr>
            <a:r>
              <a:rPr lang="en-GB" sz="3600" b="1" dirty="0" smtClean="0">
                <a:solidFill>
                  <a:srgbClr val="FFFFFF"/>
                </a:solidFill>
                <a:latin typeface="+mn-lt"/>
              </a:rPr>
              <a:t>Manage Alerts</a:t>
            </a:r>
          </a:p>
          <a:p>
            <a:pPr marL="342900" indent="-342900">
              <a:buFont typeface="Arial" panose="020B0604020202020204" pitchFamily="34" charset="0"/>
              <a:buChar char="•"/>
            </a:pPr>
            <a:r>
              <a:rPr lang="en-GB" sz="3600" b="1" dirty="0" smtClean="0">
                <a:solidFill>
                  <a:srgbClr val="FFFFFF"/>
                </a:solidFill>
                <a:latin typeface="+mn-lt"/>
              </a:rPr>
              <a:t>Auto Scaling</a:t>
            </a:r>
            <a:endParaRPr lang="en-GB" sz="1800" dirty="0">
              <a:solidFill>
                <a:srgbClr val="FFFFFF"/>
              </a:solidFill>
            </a:endParaRPr>
          </a:p>
          <a:p>
            <a:endParaRPr lang="en-GB" sz="2400" b="1" dirty="0">
              <a:solidFill>
                <a:srgbClr val="FFFFFF"/>
              </a:solidFill>
            </a:endParaRPr>
          </a:p>
        </p:txBody>
      </p:sp>
      <p:sp>
        <p:nvSpPr>
          <p:cNvPr id="4" name="Rectangle 3"/>
          <p:cNvSpPr/>
          <p:nvPr/>
        </p:nvSpPr>
        <p:spPr>
          <a:xfrm>
            <a:off x="882" y="-1"/>
            <a:ext cx="12434711" cy="80048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GB" sz="2448" b="0" i="0" u="none" strike="noStrike" kern="1200" cap="none" spc="0" normalizeH="0" baseline="0" noProof="0" dirty="0" smtClean="0">
                <a:ln>
                  <a:noFill/>
                </a:ln>
                <a:solidFill>
                  <a:srgbClr val="FFFFFF"/>
                </a:solidFill>
                <a:effectLst/>
                <a:uLnTx/>
                <a:uFillTx/>
                <a:latin typeface="Segoe UI Light" panose="020B0502040204020203" pitchFamily="34" charset="0"/>
                <a:ea typeface="+mn-ea"/>
                <a:cs typeface="Segoe UI Light" panose="020B0502040204020203" pitchFamily="34" charset="0"/>
              </a:rPr>
              <a:t>Common</a:t>
            </a:r>
            <a:r>
              <a:rPr kumimoji="0" lang="en-GB" sz="2448" b="0" i="0" u="none" strike="noStrike" kern="1200" cap="none" spc="0" normalizeH="0" noProof="0" dirty="0" smtClean="0">
                <a:ln>
                  <a:noFill/>
                </a:ln>
                <a:solidFill>
                  <a:srgbClr val="FFFFFF"/>
                </a:solidFill>
                <a:effectLst/>
                <a:uLnTx/>
                <a:uFillTx/>
                <a:latin typeface="Segoe UI Light" panose="020B0502040204020203" pitchFamily="34" charset="0"/>
                <a:ea typeface="+mn-ea"/>
                <a:cs typeface="Segoe UI Light" panose="020B0502040204020203" pitchFamily="34" charset="0"/>
              </a:rPr>
              <a:t> Use Cases</a:t>
            </a:r>
            <a:endParaRPr kumimoji="0" lang="en-GB" sz="2448"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6" name="Group 5"/>
          <p:cNvGrpSpPr/>
          <p:nvPr/>
        </p:nvGrpSpPr>
        <p:grpSpPr>
          <a:xfrm>
            <a:off x="11546829" y="63619"/>
            <a:ext cx="736865" cy="736865"/>
            <a:chOff x="1067335" y="3160159"/>
            <a:chExt cx="918975" cy="918975"/>
          </a:xfrm>
          <a:solidFill>
            <a:schemeClr val="accent5">
              <a:lumMod val="40000"/>
              <a:lumOff val="60000"/>
            </a:schemeClr>
          </a:solidFill>
        </p:grpSpPr>
        <p:grpSp>
          <p:nvGrpSpPr>
            <p:cNvPr id="7" name="Group 6"/>
            <p:cNvGrpSpPr/>
            <p:nvPr/>
          </p:nvGrpSpPr>
          <p:grpSpPr>
            <a:xfrm>
              <a:off x="1067335" y="3165782"/>
              <a:ext cx="918975" cy="703485"/>
              <a:chOff x="840086" y="3225048"/>
              <a:chExt cx="1444220" cy="1105566"/>
            </a:xfrm>
            <a:grpFill/>
          </p:grpSpPr>
          <p:grpSp>
            <p:nvGrpSpPr>
              <p:cNvPr id="15" name="Group 14"/>
              <p:cNvGrpSpPr/>
              <p:nvPr/>
            </p:nvGrpSpPr>
            <p:grpSpPr>
              <a:xfrm>
                <a:off x="949883" y="3225048"/>
                <a:ext cx="1334423" cy="991266"/>
                <a:chOff x="949883" y="3225048"/>
                <a:chExt cx="1334423" cy="991266"/>
              </a:xfrm>
              <a:grpFill/>
            </p:grpSpPr>
            <p:cxnSp>
              <p:nvCxnSpPr>
                <p:cNvPr id="17" name="Straight Connector 16"/>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18" name="Oval 17"/>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Block Arc 19"/>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Block Arc 15"/>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 name="Group 7"/>
            <p:cNvGrpSpPr/>
            <p:nvPr/>
          </p:nvGrpSpPr>
          <p:grpSpPr>
            <a:xfrm rot="5400000">
              <a:off x="1119913" y="3267904"/>
              <a:ext cx="918975" cy="703485"/>
              <a:chOff x="840086" y="3225048"/>
              <a:chExt cx="1444220" cy="1105566"/>
            </a:xfrm>
            <a:grpFill/>
          </p:grpSpPr>
          <p:grpSp>
            <p:nvGrpSpPr>
              <p:cNvPr id="9" name="Group 8"/>
              <p:cNvGrpSpPr/>
              <p:nvPr/>
            </p:nvGrpSpPr>
            <p:grpSpPr>
              <a:xfrm>
                <a:off x="949883" y="3225048"/>
                <a:ext cx="1334423" cy="991266"/>
                <a:chOff x="949883" y="3225048"/>
                <a:chExt cx="1334423" cy="991266"/>
              </a:xfrm>
              <a:grpFill/>
            </p:grpSpPr>
            <p:cxnSp>
              <p:nvCxnSpPr>
                <p:cNvPr id="11" name="Straight Connector 10"/>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12" name="Oval 11"/>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val 12"/>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Block Arc 13"/>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Block Arc 9"/>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1864750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0" y="1120999"/>
            <a:ext cx="9287900" cy="4113604"/>
          </a:xfrm>
          <a:solidFill>
            <a:srgbClr val="002050">
              <a:alpha val="75000"/>
            </a:srgbClr>
          </a:solidFill>
        </p:spPr>
        <p:txBody>
          <a:bodyPr vert="horz" wrap="square" lIns="146304" tIns="91440" rIns="146304" bIns="91440" rtlCol="0" anchor="t" anchorCtr="0">
            <a:noAutofit/>
          </a:bodyPr>
          <a:lstStyle/>
          <a:p>
            <a:r>
              <a:rPr lang="en-GB" sz="5400" dirty="0" smtClean="0">
                <a:latin typeface="Segoe UI Light" panose="020B0502040204020203" pitchFamily="34" charset="0"/>
                <a:cs typeface="Segoe UI Light" panose="020B0502040204020203" pitchFamily="34" charset="0"/>
              </a:rPr>
              <a:t>Logic Apps </a:t>
            </a:r>
            <a:r>
              <a:rPr lang="en-GB" sz="5400" dirty="0">
                <a:latin typeface="Segoe UI Light" panose="020B0502040204020203" pitchFamily="34" charset="0"/>
                <a:cs typeface="Segoe UI Light" panose="020B0502040204020203" pitchFamily="34" charset="0"/>
              </a:rPr>
              <a:t>101</a:t>
            </a:r>
            <a:r>
              <a:rPr lang="en-GB" sz="4400" dirty="0">
                <a:solidFill>
                  <a:schemeClr val="tx1"/>
                </a:solidFill>
              </a:rPr>
              <a:t/>
            </a:r>
            <a:br>
              <a:rPr lang="en-GB" sz="4400" dirty="0">
                <a:solidFill>
                  <a:schemeClr val="tx1"/>
                </a:solidFill>
              </a:rPr>
            </a:br>
            <a:r>
              <a:rPr lang="en-GB" sz="4000" dirty="0" smtClean="0">
                <a:solidFill>
                  <a:schemeClr val="tx1"/>
                </a:solidFill>
              </a:rPr>
              <a:t>- Codeless</a:t>
            </a:r>
            <a:br>
              <a:rPr lang="en-GB" sz="4000" dirty="0" smtClean="0">
                <a:solidFill>
                  <a:schemeClr val="tx1"/>
                </a:solidFill>
              </a:rPr>
            </a:br>
            <a:r>
              <a:rPr lang="en-GB" sz="4000" dirty="0" smtClean="0">
                <a:solidFill>
                  <a:schemeClr val="tx1"/>
                </a:solidFill>
              </a:rPr>
              <a:t>- Visual Designer</a:t>
            </a:r>
            <a:br>
              <a:rPr lang="en-GB" sz="4000" dirty="0" smtClean="0">
                <a:solidFill>
                  <a:schemeClr val="tx1"/>
                </a:solidFill>
              </a:rPr>
            </a:br>
            <a:r>
              <a:rPr lang="en-GB" sz="4000" dirty="0" smtClean="0">
                <a:solidFill>
                  <a:schemeClr val="tx1"/>
                </a:solidFill>
              </a:rPr>
              <a:t>- Pre-built Templates</a:t>
            </a:r>
            <a:br>
              <a:rPr lang="en-GB" sz="4000" dirty="0" smtClean="0">
                <a:solidFill>
                  <a:schemeClr val="tx1"/>
                </a:solidFill>
              </a:rPr>
            </a:br>
            <a:r>
              <a:rPr lang="en-GB" sz="4000" dirty="0" smtClean="0">
                <a:solidFill>
                  <a:schemeClr val="tx1"/>
                </a:solidFill>
              </a:rPr>
              <a:t>- Built-in API Connectors (Triggers or Actions</a:t>
            </a:r>
            <a:br>
              <a:rPr lang="en-GB" sz="4000" dirty="0" smtClean="0">
                <a:solidFill>
                  <a:schemeClr val="tx1"/>
                </a:solidFill>
              </a:rPr>
            </a:br>
            <a:r>
              <a:rPr lang="en-GB" sz="4000" dirty="0" smtClean="0">
                <a:solidFill>
                  <a:schemeClr val="tx1"/>
                </a:solidFill>
              </a:rPr>
              <a:t>- Connect On-</a:t>
            </a:r>
            <a:r>
              <a:rPr lang="en-GB" sz="4000" dirty="0" err="1" smtClean="0">
                <a:solidFill>
                  <a:schemeClr val="tx1"/>
                </a:solidFill>
              </a:rPr>
              <a:t>Prem</a:t>
            </a:r>
            <a:r>
              <a:rPr lang="en-GB" sz="4000" dirty="0">
                <a:solidFill>
                  <a:schemeClr val="tx1"/>
                </a:solidFill>
              </a:rPr>
              <a:t> </a:t>
            </a:r>
            <a:r>
              <a:rPr lang="en-GB" sz="4000" dirty="0" smtClean="0">
                <a:solidFill>
                  <a:schemeClr val="tx1"/>
                </a:solidFill>
              </a:rPr>
              <a:t>&amp; Cloud Apps</a:t>
            </a: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24924717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7003" y="1240443"/>
            <a:ext cx="11887200" cy="4548938"/>
          </a:xfrm>
        </p:spPr>
        <p:txBody>
          <a:bodyPr/>
          <a:lstStyle/>
          <a:p>
            <a:pPr marL="342900" indent="-342900">
              <a:buFont typeface="Arial" panose="020B0604020202020204" pitchFamily="34" charset="0"/>
              <a:buChar char="•"/>
            </a:pPr>
            <a:r>
              <a:rPr lang="en-GB" sz="3600" b="1" dirty="0" smtClean="0">
                <a:solidFill>
                  <a:srgbClr val="FFFFFF"/>
                </a:solidFill>
                <a:latin typeface="+mn-lt"/>
              </a:rPr>
              <a:t>Logic Apps are codeless and workflow based, optimised for integration tasks</a:t>
            </a:r>
            <a:endParaRPr lang="en-GB" sz="2400" b="1" dirty="0">
              <a:solidFill>
                <a:srgbClr val="FFFFFF"/>
              </a:solidFill>
            </a:endParaRPr>
          </a:p>
          <a:p>
            <a:pPr marL="571500" lvl="2" indent="-342900">
              <a:buFont typeface="Arial" panose="020B0604020202020204" pitchFamily="34" charset="0"/>
              <a:buChar char="•"/>
            </a:pPr>
            <a:r>
              <a:rPr lang="en-GB" sz="1600" b="1" dirty="0" smtClean="0">
                <a:solidFill>
                  <a:srgbClr val="FFFFFF"/>
                </a:solidFill>
                <a:latin typeface="+mn-lt"/>
              </a:rPr>
              <a:t>Aimed at non-developers</a:t>
            </a:r>
          </a:p>
          <a:p>
            <a:pPr marL="342900" indent="-342900">
              <a:buFont typeface="Arial" panose="020B0604020202020204" pitchFamily="34" charset="0"/>
              <a:buChar char="•"/>
            </a:pPr>
            <a:r>
              <a:rPr lang="en-GB" sz="3600" b="1" dirty="0" smtClean="0">
                <a:solidFill>
                  <a:srgbClr val="FFFFFF"/>
                </a:solidFill>
                <a:latin typeface="+mn-lt"/>
              </a:rPr>
              <a:t>If you require highly customised/specialised logic use Functions</a:t>
            </a:r>
          </a:p>
          <a:p>
            <a:pPr marL="342900" indent="-342900">
              <a:buFont typeface="Arial" panose="020B0604020202020204" pitchFamily="34" charset="0"/>
              <a:buChar char="•"/>
            </a:pPr>
            <a:r>
              <a:rPr lang="en-GB" sz="3600" b="1" dirty="0" smtClean="0">
                <a:solidFill>
                  <a:srgbClr val="FFFFFF"/>
                </a:solidFill>
                <a:latin typeface="+mn-lt"/>
              </a:rPr>
              <a:t>Functions are natural evolution of </a:t>
            </a:r>
            <a:r>
              <a:rPr lang="en-GB" sz="3600" b="1" dirty="0" err="1" smtClean="0">
                <a:solidFill>
                  <a:srgbClr val="FFFFFF"/>
                </a:solidFill>
                <a:latin typeface="+mn-lt"/>
              </a:rPr>
              <a:t>WebJobs</a:t>
            </a:r>
            <a:endParaRPr lang="en-GB" sz="3600" b="1" dirty="0" smtClean="0">
              <a:solidFill>
                <a:srgbClr val="FFFFFF"/>
              </a:solidFill>
              <a:latin typeface="+mn-lt"/>
            </a:endParaRPr>
          </a:p>
          <a:p>
            <a:pPr marL="571500" lvl="2" indent="-342900">
              <a:buFont typeface="Arial" panose="020B0604020202020204" pitchFamily="34" charset="0"/>
              <a:buChar char="•"/>
            </a:pPr>
            <a:r>
              <a:rPr lang="en-GB" sz="1600" b="1" dirty="0" smtClean="0">
                <a:solidFill>
                  <a:srgbClr val="FFFFFF"/>
                </a:solidFill>
              </a:rPr>
              <a:t>For simple task scheduling on existing Web Apps you can still use </a:t>
            </a:r>
            <a:r>
              <a:rPr lang="en-GB" sz="1600" b="1" dirty="0" err="1" smtClean="0">
                <a:solidFill>
                  <a:srgbClr val="FFFFFF"/>
                </a:solidFill>
              </a:rPr>
              <a:t>WebJobs</a:t>
            </a:r>
            <a:endParaRPr lang="en-GB" sz="1600" b="1" dirty="0" smtClean="0">
              <a:solidFill>
                <a:srgbClr val="FFFFFF"/>
              </a:solidFill>
            </a:endParaRPr>
          </a:p>
          <a:p>
            <a:pPr marL="342900" indent="-342900">
              <a:buFont typeface="Arial" panose="020B0604020202020204" pitchFamily="34" charset="0"/>
              <a:buChar char="•"/>
            </a:pPr>
            <a:r>
              <a:rPr lang="en-GB" sz="3600" b="1" dirty="0" smtClean="0">
                <a:solidFill>
                  <a:srgbClr val="FFFFFF"/>
                </a:solidFill>
                <a:latin typeface="+mn-lt"/>
              </a:rPr>
              <a:t>Logic Apps &amp; Functions are designed to be used together</a:t>
            </a:r>
          </a:p>
        </p:txBody>
      </p:sp>
      <p:sp>
        <p:nvSpPr>
          <p:cNvPr id="4" name="Rectangle 3"/>
          <p:cNvSpPr/>
          <p:nvPr/>
        </p:nvSpPr>
        <p:spPr>
          <a:xfrm>
            <a:off x="882" y="-1"/>
            <a:ext cx="12434711" cy="80048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GB" sz="2448" b="0" i="0" u="none" strike="noStrike" kern="1200" cap="none" spc="0" normalizeH="0" baseline="0" noProof="0" dirty="0" smtClean="0">
                <a:ln>
                  <a:noFill/>
                </a:ln>
                <a:solidFill>
                  <a:srgbClr val="FFFFFF"/>
                </a:solidFill>
                <a:effectLst/>
                <a:uLnTx/>
                <a:uFillTx/>
                <a:latin typeface="Segoe UI Light" panose="020B0502040204020203" pitchFamily="34" charset="0"/>
                <a:ea typeface="+mn-ea"/>
                <a:cs typeface="Segoe UI Light" panose="020B0502040204020203" pitchFamily="34" charset="0"/>
              </a:rPr>
              <a:t>Functions vs </a:t>
            </a:r>
            <a:r>
              <a:rPr kumimoji="0" lang="en-GB" sz="2448" b="0" i="0" u="none" strike="noStrike" kern="1200" cap="none" spc="0" normalizeH="0" baseline="0" noProof="0" dirty="0" err="1" smtClean="0">
                <a:ln>
                  <a:noFill/>
                </a:ln>
                <a:solidFill>
                  <a:srgbClr val="FFFFFF"/>
                </a:solidFill>
                <a:effectLst/>
                <a:uLnTx/>
                <a:uFillTx/>
                <a:latin typeface="Segoe UI Light" panose="020B0502040204020203" pitchFamily="34" charset="0"/>
                <a:ea typeface="+mn-ea"/>
                <a:cs typeface="Segoe UI Light" panose="020B0502040204020203" pitchFamily="34" charset="0"/>
              </a:rPr>
              <a:t>WebJobs</a:t>
            </a:r>
            <a:r>
              <a:rPr kumimoji="0" lang="en-GB" sz="2448" b="0" i="0" u="none" strike="noStrike" kern="1200" cap="none" spc="0" normalizeH="0" baseline="0" noProof="0" dirty="0" smtClean="0">
                <a:ln>
                  <a:noFill/>
                </a:ln>
                <a:solidFill>
                  <a:srgbClr val="FFFFFF"/>
                </a:solidFill>
                <a:effectLst/>
                <a:uLnTx/>
                <a:uFillTx/>
                <a:latin typeface="Segoe UI Light" panose="020B0502040204020203" pitchFamily="34" charset="0"/>
                <a:ea typeface="+mn-ea"/>
                <a:cs typeface="Segoe UI Light" panose="020B0502040204020203" pitchFamily="34" charset="0"/>
              </a:rPr>
              <a:t> &amp; Logic Apps</a:t>
            </a:r>
            <a:endParaRPr kumimoji="0" lang="en-GB" sz="2448"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6" name="Group 5"/>
          <p:cNvGrpSpPr/>
          <p:nvPr/>
        </p:nvGrpSpPr>
        <p:grpSpPr>
          <a:xfrm>
            <a:off x="11546829" y="63619"/>
            <a:ext cx="736865" cy="736865"/>
            <a:chOff x="1067335" y="3160159"/>
            <a:chExt cx="918975" cy="918975"/>
          </a:xfrm>
          <a:solidFill>
            <a:schemeClr val="accent5">
              <a:lumMod val="40000"/>
              <a:lumOff val="60000"/>
            </a:schemeClr>
          </a:solidFill>
        </p:grpSpPr>
        <p:grpSp>
          <p:nvGrpSpPr>
            <p:cNvPr id="7" name="Group 6"/>
            <p:cNvGrpSpPr/>
            <p:nvPr/>
          </p:nvGrpSpPr>
          <p:grpSpPr>
            <a:xfrm>
              <a:off x="1067335" y="3165782"/>
              <a:ext cx="918975" cy="703485"/>
              <a:chOff x="840086" y="3225048"/>
              <a:chExt cx="1444220" cy="1105566"/>
            </a:xfrm>
            <a:grpFill/>
          </p:grpSpPr>
          <p:grpSp>
            <p:nvGrpSpPr>
              <p:cNvPr id="15" name="Group 14"/>
              <p:cNvGrpSpPr/>
              <p:nvPr/>
            </p:nvGrpSpPr>
            <p:grpSpPr>
              <a:xfrm>
                <a:off x="949883" y="3225048"/>
                <a:ext cx="1334423" cy="991266"/>
                <a:chOff x="949883" y="3225048"/>
                <a:chExt cx="1334423" cy="991266"/>
              </a:xfrm>
              <a:grpFill/>
            </p:grpSpPr>
            <p:cxnSp>
              <p:nvCxnSpPr>
                <p:cNvPr id="17" name="Straight Connector 16"/>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18" name="Oval 17"/>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Block Arc 19"/>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Block Arc 15"/>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 name="Group 7"/>
            <p:cNvGrpSpPr/>
            <p:nvPr/>
          </p:nvGrpSpPr>
          <p:grpSpPr>
            <a:xfrm rot="5400000">
              <a:off x="1119913" y="3267904"/>
              <a:ext cx="918975" cy="703485"/>
              <a:chOff x="840086" y="3225048"/>
              <a:chExt cx="1444220" cy="1105566"/>
            </a:xfrm>
            <a:grpFill/>
          </p:grpSpPr>
          <p:grpSp>
            <p:nvGrpSpPr>
              <p:cNvPr id="9" name="Group 8"/>
              <p:cNvGrpSpPr/>
              <p:nvPr/>
            </p:nvGrpSpPr>
            <p:grpSpPr>
              <a:xfrm>
                <a:off x="949883" y="3225048"/>
                <a:ext cx="1334423" cy="991266"/>
                <a:chOff x="949883" y="3225048"/>
                <a:chExt cx="1334423" cy="991266"/>
              </a:xfrm>
              <a:grpFill/>
            </p:grpSpPr>
            <p:cxnSp>
              <p:nvCxnSpPr>
                <p:cNvPr id="11" name="Straight Connector 10"/>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12" name="Oval 11"/>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val 12"/>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Block Arc 13"/>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Block Arc 9"/>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2216799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26798" y="0"/>
            <a:ext cx="6869305" cy="6994526"/>
          </a:xfrm>
          <a:prstGeom prst="rect">
            <a:avLst/>
          </a:prstGeom>
        </p:spPr>
      </p:pic>
      <p:sp>
        <p:nvSpPr>
          <p:cNvPr id="2" name="Title 1"/>
          <p:cNvSpPr>
            <a:spLocks noGrp="1"/>
          </p:cNvSpPr>
          <p:nvPr>
            <p:ph type="title"/>
          </p:nvPr>
        </p:nvSpPr>
        <p:spPr>
          <a:xfrm>
            <a:off x="313580" y="1120999"/>
            <a:ext cx="9287900" cy="4113604"/>
          </a:xfrm>
          <a:solidFill>
            <a:srgbClr val="002050">
              <a:alpha val="75000"/>
            </a:srgbClr>
          </a:solidFill>
        </p:spPr>
        <p:txBody>
          <a:bodyPr vert="horz" wrap="square" lIns="146304" tIns="91440" rIns="146304" bIns="91440" rtlCol="0" anchor="t" anchorCtr="0">
            <a:noAutofit/>
          </a:bodyPr>
          <a:lstStyle/>
          <a:p>
            <a:r>
              <a:rPr lang="en-GB" sz="5400" dirty="0" smtClean="0">
                <a:latin typeface="Segoe UI Light" panose="020B0502040204020203" pitchFamily="34" charset="0"/>
                <a:cs typeface="Segoe UI Light" panose="020B0502040204020203" pitchFamily="34" charset="0"/>
              </a:rPr>
              <a:t>Power Apps </a:t>
            </a:r>
            <a:r>
              <a:rPr lang="en-GB" sz="5400" dirty="0">
                <a:latin typeface="Segoe UI Light" panose="020B0502040204020203" pitchFamily="34" charset="0"/>
                <a:cs typeface="Segoe UI Light" panose="020B0502040204020203" pitchFamily="34" charset="0"/>
              </a:rPr>
              <a:t>101</a:t>
            </a:r>
            <a:r>
              <a:rPr lang="en-GB" sz="4400" dirty="0">
                <a:solidFill>
                  <a:schemeClr val="tx1"/>
                </a:solidFill>
              </a:rPr>
              <a:t/>
            </a:r>
            <a:br>
              <a:rPr lang="en-GB" sz="4400" dirty="0">
                <a:solidFill>
                  <a:schemeClr val="tx1"/>
                </a:solidFill>
              </a:rPr>
            </a:br>
            <a:r>
              <a:rPr lang="en-GB" sz="4000" dirty="0" smtClean="0">
                <a:solidFill>
                  <a:schemeClr val="tx1"/>
                </a:solidFill>
              </a:rPr>
              <a:t>- Even More(!) Codeless</a:t>
            </a:r>
            <a:br>
              <a:rPr lang="en-GB" sz="4000" dirty="0" smtClean="0">
                <a:solidFill>
                  <a:schemeClr val="tx1"/>
                </a:solidFill>
              </a:rPr>
            </a:br>
            <a:r>
              <a:rPr lang="en-GB" sz="4000" dirty="0" smtClean="0">
                <a:solidFill>
                  <a:schemeClr val="tx1"/>
                </a:solidFill>
              </a:rPr>
              <a:t>- Point and click app builder (Cloud and Windows)</a:t>
            </a:r>
            <a:br>
              <a:rPr lang="en-GB" sz="4000" dirty="0" smtClean="0">
                <a:solidFill>
                  <a:schemeClr val="tx1"/>
                </a:solidFill>
              </a:rPr>
            </a:br>
            <a:r>
              <a:rPr lang="en-GB" sz="4000" dirty="0" smtClean="0">
                <a:solidFill>
                  <a:schemeClr val="tx1"/>
                </a:solidFill>
              </a:rPr>
              <a:t>- Pre-built Templates</a:t>
            </a:r>
            <a:br>
              <a:rPr lang="en-GB" sz="4000" dirty="0" smtClean="0">
                <a:solidFill>
                  <a:schemeClr val="tx1"/>
                </a:solidFill>
              </a:rPr>
            </a:br>
            <a:r>
              <a:rPr lang="en-GB" sz="4000" dirty="0" smtClean="0">
                <a:solidFill>
                  <a:schemeClr val="tx1"/>
                </a:solidFill>
              </a:rPr>
              <a:t>- So easy you can give it to anyone to build apps</a:t>
            </a:r>
            <a:endParaRPr lang="en-US" sz="4400" dirty="0">
              <a:solidFill>
                <a:schemeClr val="tx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294731727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96897"/>
            <a:ext cx="11887200" cy="2012859"/>
          </a:xfrm>
        </p:spPr>
        <p:txBody>
          <a:bodyPr/>
          <a:lstStyle/>
          <a:p>
            <a:r>
              <a:rPr lang="en-GB" sz="6600" dirty="0" smtClean="0"/>
              <a:t>Azure Functions &amp; Logic Apps – Exercise </a:t>
            </a:r>
            <a:r>
              <a:rPr lang="en-GB" sz="6600" dirty="0"/>
              <a:t>5</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634437077"/>
      </p:ext>
    </p:extLst>
  </p:cSld>
  <p:clrMapOvr>
    <a:overrideClrMapping bg1="dk1" tx1="lt1" bg2="dk2" tx2="lt2" accent1="accent1" accent2="accent2" accent3="accent3" accent4="accent4" accent5="accent5" accent6="accent6" hlink="hlink" folHlink="folHlink"/>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grpSp>
        <p:nvGrpSpPr>
          <p:cNvPr id="5" name="Group 4"/>
          <p:cNvGrpSpPr/>
          <p:nvPr/>
        </p:nvGrpSpPr>
        <p:grpSpPr>
          <a:xfrm>
            <a:off x="7224066" y="0"/>
            <a:ext cx="5168536" cy="6880506"/>
            <a:chOff x="3460232" y="3942470"/>
            <a:chExt cx="1836582" cy="2386531"/>
          </a:xfrm>
        </p:grpSpPr>
        <p:sp>
          <p:nvSpPr>
            <p:cNvPr id="6" name="Rectangle 10"/>
            <p:cNvSpPr>
              <a:spLocks noChangeArrowheads="1"/>
            </p:cNvSpPr>
            <p:nvPr/>
          </p:nvSpPr>
          <p:spPr bwMode="auto">
            <a:xfrm>
              <a:off x="3460232" y="3942470"/>
              <a:ext cx="1836582" cy="238653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6"/>
            <p:cNvSpPr>
              <a:spLocks/>
            </p:cNvSpPr>
            <p:nvPr/>
          </p:nvSpPr>
          <p:spPr bwMode="auto">
            <a:xfrm>
              <a:off x="4119826" y="4105226"/>
              <a:ext cx="335793" cy="421455"/>
            </a:xfrm>
            <a:custGeom>
              <a:avLst/>
              <a:gdLst>
                <a:gd name="T0" fmla="*/ 105 w 105"/>
                <a:gd name="T1" fmla="*/ 53 h 133"/>
                <a:gd name="T2" fmla="*/ 53 w 105"/>
                <a:gd name="T3" fmla="*/ 0 h 133"/>
                <a:gd name="T4" fmla="*/ 0 w 105"/>
                <a:gd name="T5" fmla="*/ 53 h 133"/>
                <a:gd name="T6" fmla="*/ 16 w 105"/>
                <a:gd name="T7" fmla="*/ 90 h 133"/>
                <a:gd name="T8" fmla="*/ 16 w 105"/>
                <a:gd name="T9" fmla="*/ 90 h 133"/>
                <a:gd name="T10" fmla="*/ 32 w 105"/>
                <a:gd name="T11" fmla="*/ 124 h 133"/>
                <a:gd name="T12" fmla="*/ 52 w 105"/>
                <a:gd name="T13" fmla="*/ 132 h 133"/>
                <a:gd name="T14" fmla="*/ 52 w 105"/>
                <a:gd name="T15" fmla="*/ 133 h 133"/>
                <a:gd name="T16" fmla="*/ 53 w 105"/>
                <a:gd name="T17" fmla="*/ 133 h 133"/>
                <a:gd name="T18" fmla="*/ 53 w 105"/>
                <a:gd name="T19" fmla="*/ 133 h 133"/>
                <a:gd name="T20" fmla="*/ 54 w 105"/>
                <a:gd name="T21" fmla="*/ 132 h 133"/>
                <a:gd name="T22" fmla="*/ 73 w 105"/>
                <a:gd name="T23" fmla="*/ 124 h 133"/>
                <a:gd name="T24" fmla="*/ 89 w 105"/>
                <a:gd name="T25" fmla="*/ 91 h 133"/>
                <a:gd name="T26" fmla="*/ 105 w 105"/>
                <a:gd name="T27"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33">
                  <a:moveTo>
                    <a:pt x="105" y="53"/>
                  </a:moveTo>
                  <a:cubicBezTo>
                    <a:pt x="105" y="24"/>
                    <a:pt x="82" y="0"/>
                    <a:pt x="53" y="0"/>
                  </a:cubicBezTo>
                  <a:cubicBezTo>
                    <a:pt x="24" y="0"/>
                    <a:pt x="0" y="24"/>
                    <a:pt x="0" y="53"/>
                  </a:cubicBezTo>
                  <a:cubicBezTo>
                    <a:pt x="0" y="67"/>
                    <a:pt x="6" y="81"/>
                    <a:pt x="16" y="90"/>
                  </a:cubicBezTo>
                  <a:cubicBezTo>
                    <a:pt x="16" y="90"/>
                    <a:pt x="16" y="90"/>
                    <a:pt x="16" y="90"/>
                  </a:cubicBezTo>
                  <a:cubicBezTo>
                    <a:pt x="32" y="106"/>
                    <a:pt x="32" y="124"/>
                    <a:pt x="32" y="124"/>
                  </a:cubicBezTo>
                  <a:cubicBezTo>
                    <a:pt x="52" y="132"/>
                    <a:pt x="52" y="132"/>
                    <a:pt x="52" y="132"/>
                  </a:cubicBezTo>
                  <a:cubicBezTo>
                    <a:pt x="52" y="133"/>
                    <a:pt x="52" y="133"/>
                    <a:pt x="52" y="133"/>
                  </a:cubicBezTo>
                  <a:cubicBezTo>
                    <a:pt x="53" y="133"/>
                    <a:pt x="53" y="133"/>
                    <a:pt x="53" y="133"/>
                  </a:cubicBezTo>
                  <a:cubicBezTo>
                    <a:pt x="53" y="133"/>
                    <a:pt x="53" y="133"/>
                    <a:pt x="53" y="133"/>
                  </a:cubicBezTo>
                  <a:cubicBezTo>
                    <a:pt x="54" y="132"/>
                    <a:pt x="54" y="132"/>
                    <a:pt x="54" y="132"/>
                  </a:cubicBezTo>
                  <a:cubicBezTo>
                    <a:pt x="73" y="124"/>
                    <a:pt x="73" y="124"/>
                    <a:pt x="73" y="124"/>
                  </a:cubicBezTo>
                  <a:cubicBezTo>
                    <a:pt x="73" y="124"/>
                    <a:pt x="74" y="107"/>
                    <a:pt x="89" y="91"/>
                  </a:cubicBezTo>
                  <a:cubicBezTo>
                    <a:pt x="99" y="81"/>
                    <a:pt x="105" y="68"/>
                    <a:pt x="10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47"/>
            <p:cNvSpPr>
              <a:spLocks noChangeArrowheads="1"/>
            </p:cNvSpPr>
            <p:nvPr/>
          </p:nvSpPr>
          <p:spPr bwMode="auto">
            <a:xfrm>
              <a:off x="4222620" y="4494130"/>
              <a:ext cx="130205" cy="770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8"/>
            <p:cNvSpPr>
              <a:spLocks/>
            </p:cNvSpPr>
            <p:nvPr/>
          </p:nvSpPr>
          <p:spPr bwMode="auto">
            <a:xfrm>
              <a:off x="4244891" y="4571225"/>
              <a:ext cx="85661" cy="30838"/>
            </a:xfrm>
            <a:custGeom>
              <a:avLst/>
              <a:gdLst>
                <a:gd name="T0" fmla="*/ 7 w 50"/>
                <a:gd name="T1" fmla="*/ 18 h 18"/>
                <a:gd name="T2" fmla="*/ 43 w 50"/>
                <a:gd name="T3" fmla="*/ 18 h 18"/>
                <a:gd name="T4" fmla="*/ 50 w 50"/>
                <a:gd name="T5" fmla="*/ 0 h 18"/>
                <a:gd name="T6" fmla="*/ 0 w 50"/>
                <a:gd name="T7" fmla="*/ 0 h 18"/>
                <a:gd name="T8" fmla="*/ 7 w 50"/>
                <a:gd name="T9" fmla="*/ 18 h 18"/>
              </a:gdLst>
              <a:ahLst/>
              <a:cxnLst>
                <a:cxn ang="0">
                  <a:pos x="T0" y="T1"/>
                </a:cxn>
                <a:cxn ang="0">
                  <a:pos x="T2" y="T3"/>
                </a:cxn>
                <a:cxn ang="0">
                  <a:pos x="T4" y="T5"/>
                </a:cxn>
                <a:cxn ang="0">
                  <a:pos x="T6" y="T7"/>
                </a:cxn>
                <a:cxn ang="0">
                  <a:pos x="T8" y="T9"/>
                </a:cxn>
              </a:cxnLst>
              <a:rect l="0" t="0" r="r" b="b"/>
              <a:pathLst>
                <a:path w="50" h="18">
                  <a:moveTo>
                    <a:pt x="7" y="18"/>
                  </a:moveTo>
                  <a:lnTo>
                    <a:pt x="43" y="18"/>
                  </a:lnTo>
                  <a:lnTo>
                    <a:pt x="50" y="0"/>
                  </a:lnTo>
                  <a:lnTo>
                    <a:pt x="0" y="0"/>
                  </a:lnTo>
                  <a:lnTo>
                    <a:pt x="7" y="1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49"/>
            <p:cNvSpPr>
              <a:spLocks noChangeShapeType="1"/>
            </p:cNvSpPr>
            <p:nvPr/>
          </p:nvSpPr>
          <p:spPr bwMode="auto">
            <a:xfrm>
              <a:off x="4222620" y="4548953"/>
              <a:ext cx="130205" cy="11993"/>
            </a:xfrm>
            <a:prstGeom prst="line">
              <a:avLst/>
            </a:prstGeom>
            <a:noFill/>
            <a:ln w="635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50"/>
            <p:cNvSpPr>
              <a:spLocks noChangeShapeType="1"/>
            </p:cNvSpPr>
            <p:nvPr/>
          </p:nvSpPr>
          <p:spPr bwMode="auto">
            <a:xfrm>
              <a:off x="4222620" y="4530107"/>
              <a:ext cx="130205" cy="11993"/>
            </a:xfrm>
            <a:prstGeom prst="line">
              <a:avLst/>
            </a:prstGeom>
            <a:noFill/>
            <a:ln w="635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51"/>
            <p:cNvSpPr>
              <a:spLocks noChangeShapeType="1"/>
            </p:cNvSpPr>
            <p:nvPr/>
          </p:nvSpPr>
          <p:spPr bwMode="auto">
            <a:xfrm>
              <a:off x="4222620" y="4511262"/>
              <a:ext cx="130205" cy="11993"/>
            </a:xfrm>
            <a:prstGeom prst="line">
              <a:avLst/>
            </a:prstGeom>
            <a:noFill/>
            <a:ln w="635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52"/>
            <p:cNvSpPr>
              <a:spLocks noChangeShapeType="1"/>
            </p:cNvSpPr>
            <p:nvPr/>
          </p:nvSpPr>
          <p:spPr bwMode="auto">
            <a:xfrm>
              <a:off x="4001613" y="6147397"/>
              <a:ext cx="753821" cy="0"/>
            </a:xfrm>
            <a:prstGeom prst="line">
              <a:avLst/>
            </a:prstGeom>
            <a:noFill/>
            <a:ln w="50800" cap="rnd">
              <a:solidFill>
                <a:srgbClr val="0064B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53"/>
            <p:cNvSpPr>
              <a:spLocks/>
            </p:cNvSpPr>
            <p:nvPr/>
          </p:nvSpPr>
          <p:spPr bwMode="auto">
            <a:xfrm>
              <a:off x="4282582" y="4602063"/>
              <a:ext cx="347786" cy="334081"/>
            </a:xfrm>
            <a:custGeom>
              <a:avLst/>
              <a:gdLst>
                <a:gd name="T0" fmla="*/ 103 w 109"/>
                <a:gd name="T1" fmla="*/ 103 h 105"/>
                <a:gd name="T2" fmla="*/ 90 w 109"/>
                <a:gd name="T3" fmla="*/ 95 h 105"/>
                <a:gd name="T4" fmla="*/ 88 w 109"/>
                <a:gd name="T5" fmla="*/ 76 h 105"/>
                <a:gd name="T6" fmla="*/ 92 w 109"/>
                <a:gd name="T7" fmla="*/ 68 h 105"/>
                <a:gd name="T8" fmla="*/ 97 w 109"/>
                <a:gd name="T9" fmla="*/ 52 h 105"/>
                <a:gd name="T10" fmla="*/ 93 w 109"/>
                <a:gd name="T11" fmla="*/ 45 h 105"/>
                <a:gd name="T12" fmla="*/ 71 w 109"/>
                <a:gd name="T13" fmla="*/ 48 h 105"/>
                <a:gd name="T14" fmla="*/ 47 w 109"/>
                <a:gd name="T15" fmla="*/ 48 h 105"/>
                <a:gd name="T16" fmla="*/ 44 w 109"/>
                <a:gd name="T17" fmla="*/ 37 h 105"/>
                <a:gd name="T18" fmla="*/ 46 w 109"/>
                <a:gd name="T19" fmla="*/ 29 h 105"/>
                <a:gd name="T20" fmla="*/ 47 w 109"/>
                <a:gd name="T21" fmla="*/ 16 h 105"/>
                <a:gd name="T22" fmla="*/ 26 w 109"/>
                <a:gd name="T23" fmla="*/ 15 h 105"/>
                <a:gd name="T24" fmla="*/ 3 w 109"/>
                <a:gd name="T25" fmla="*/ 14 h 105"/>
                <a:gd name="T26" fmla="*/ 0 w 109"/>
                <a:gd name="T27" fmla="*/ 0 h 105"/>
                <a:gd name="T28" fmla="*/ 0 w 109"/>
                <a:gd name="T29" fmla="*/ 0 h 105"/>
                <a:gd name="T30" fmla="*/ 3 w 109"/>
                <a:gd name="T31" fmla="*/ 14 h 105"/>
                <a:gd name="T32" fmla="*/ 26 w 109"/>
                <a:gd name="T33" fmla="*/ 14 h 105"/>
                <a:gd name="T34" fmla="*/ 47 w 109"/>
                <a:gd name="T35" fmla="*/ 15 h 105"/>
                <a:gd name="T36" fmla="*/ 47 w 109"/>
                <a:gd name="T37" fmla="*/ 30 h 105"/>
                <a:gd name="T38" fmla="*/ 45 w 109"/>
                <a:gd name="T39" fmla="*/ 37 h 105"/>
                <a:gd name="T40" fmla="*/ 47 w 109"/>
                <a:gd name="T41" fmla="*/ 47 h 105"/>
                <a:gd name="T42" fmla="*/ 70 w 109"/>
                <a:gd name="T43" fmla="*/ 47 h 105"/>
                <a:gd name="T44" fmla="*/ 93 w 109"/>
                <a:gd name="T45" fmla="*/ 44 h 105"/>
                <a:gd name="T46" fmla="*/ 98 w 109"/>
                <a:gd name="T47" fmla="*/ 52 h 105"/>
                <a:gd name="T48" fmla="*/ 93 w 109"/>
                <a:gd name="T49" fmla="*/ 69 h 105"/>
                <a:gd name="T50" fmla="*/ 88 w 109"/>
                <a:gd name="T51" fmla="*/ 76 h 105"/>
                <a:gd name="T52" fmla="*/ 90 w 109"/>
                <a:gd name="T53" fmla="*/ 94 h 105"/>
                <a:gd name="T54" fmla="*/ 109 w 109"/>
                <a:gd name="T55" fmla="*/ 99 h 105"/>
                <a:gd name="T56" fmla="*/ 109 w 109"/>
                <a:gd name="T57" fmla="*/ 100 h 105"/>
                <a:gd name="T58" fmla="*/ 103 w 109"/>
                <a:gd name="T59" fmla="*/ 10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 h="105">
                  <a:moveTo>
                    <a:pt x="103" y="103"/>
                  </a:moveTo>
                  <a:cubicBezTo>
                    <a:pt x="98" y="103"/>
                    <a:pt x="93" y="100"/>
                    <a:pt x="90" y="95"/>
                  </a:cubicBezTo>
                  <a:cubicBezTo>
                    <a:pt x="86" y="89"/>
                    <a:pt x="85" y="82"/>
                    <a:pt x="88" y="76"/>
                  </a:cubicBezTo>
                  <a:cubicBezTo>
                    <a:pt x="89" y="73"/>
                    <a:pt x="91" y="71"/>
                    <a:pt x="92" y="68"/>
                  </a:cubicBezTo>
                  <a:cubicBezTo>
                    <a:pt x="96" y="64"/>
                    <a:pt x="99" y="60"/>
                    <a:pt x="97" y="52"/>
                  </a:cubicBezTo>
                  <a:cubicBezTo>
                    <a:pt x="97" y="49"/>
                    <a:pt x="95" y="46"/>
                    <a:pt x="93" y="45"/>
                  </a:cubicBezTo>
                  <a:cubicBezTo>
                    <a:pt x="86" y="40"/>
                    <a:pt x="75" y="46"/>
                    <a:pt x="71" y="48"/>
                  </a:cubicBezTo>
                  <a:cubicBezTo>
                    <a:pt x="65" y="51"/>
                    <a:pt x="53" y="54"/>
                    <a:pt x="47" y="48"/>
                  </a:cubicBezTo>
                  <a:cubicBezTo>
                    <a:pt x="45" y="45"/>
                    <a:pt x="44" y="42"/>
                    <a:pt x="44" y="37"/>
                  </a:cubicBezTo>
                  <a:cubicBezTo>
                    <a:pt x="44" y="34"/>
                    <a:pt x="45" y="31"/>
                    <a:pt x="46" y="29"/>
                  </a:cubicBezTo>
                  <a:cubicBezTo>
                    <a:pt x="48" y="25"/>
                    <a:pt x="50" y="21"/>
                    <a:pt x="47" y="16"/>
                  </a:cubicBezTo>
                  <a:cubicBezTo>
                    <a:pt x="44" y="10"/>
                    <a:pt x="35" y="12"/>
                    <a:pt x="26" y="15"/>
                  </a:cubicBezTo>
                  <a:cubicBezTo>
                    <a:pt x="17" y="18"/>
                    <a:pt x="8" y="21"/>
                    <a:pt x="3" y="14"/>
                  </a:cubicBezTo>
                  <a:cubicBezTo>
                    <a:pt x="0" y="11"/>
                    <a:pt x="0" y="7"/>
                    <a:pt x="0" y="0"/>
                  </a:cubicBezTo>
                  <a:cubicBezTo>
                    <a:pt x="0" y="0"/>
                    <a:pt x="0" y="0"/>
                    <a:pt x="0" y="0"/>
                  </a:cubicBezTo>
                  <a:cubicBezTo>
                    <a:pt x="0" y="7"/>
                    <a:pt x="1" y="11"/>
                    <a:pt x="3" y="14"/>
                  </a:cubicBezTo>
                  <a:cubicBezTo>
                    <a:pt x="8" y="19"/>
                    <a:pt x="17" y="16"/>
                    <a:pt x="26" y="14"/>
                  </a:cubicBezTo>
                  <a:cubicBezTo>
                    <a:pt x="35" y="11"/>
                    <a:pt x="44" y="9"/>
                    <a:pt x="47" y="15"/>
                  </a:cubicBezTo>
                  <a:cubicBezTo>
                    <a:pt x="50" y="21"/>
                    <a:pt x="49" y="25"/>
                    <a:pt x="47" y="30"/>
                  </a:cubicBezTo>
                  <a:cubicBezTo>
                    <a:pt x="46" y="32"/>
                    <a:pt x="45" y="34"/>
                    <a:pt x="45" y="37"/>
                  </a:cubicBezTo>
                  <a:cubicBezTo>
                    <a:pt x="45" y="41"/>
                    <a:pt x="46" y="45"/>
                    <a:pt x="47" y="47"/>
                  </a:cubicBezTo>
                  <a:cubicBezTo>
                    <a:pt x="53" y="53"/>
                    <a:pt x="65" y="50"/>
                    <a:pt x="70" y="47"/>
                  </a:cubicBezTo>
                  <a:cubicBezTo>
                    <a:pt x="75" y="45"/>
                    <a:pt x="86" y="39"/>
                    <a:pt x="93" y="44"/>
                  </a:cubicBezTo>
                  <a:cubicBezTo>
                    <a:pt x="95" y="45"/>
                    <a:pt x="97" y="48"/>
                    <a:pt x="98" y="52"/>
                  </a:cubicBezTo>
                  <a:cubicBezTo>
                    <a:pt x="100" y="60"/>
                    <a:pt x="96" y="65"/>
                    <a:pt x="93" y="69"/>
                  </a:cubicBezTo>
                  <a:cubicBezTo>
                    <a:pt x="91" y="72"/>
                    <a:pt x="90" y="74"/>
                    <a:pt x="88" y="76"/>
                  </a:cubicBezTo>
                  <a:cubicBezTo>
                    <a:pt x="86" y="82"/>
                    <a:pt x="87" y="89"/>
                    <a:pt x="90" y="94"/>
                  </a:cubicBezTo>
                  <a:cubicBezTo>
                    <a:pt x="95" y="101"/>
                    <a:pt x="103" y="105"/>
                    <a:pt x="109" y="99"/>
                  </a:cubicBezTo>
                  <a:cubicBezTo>
                    <a:pt x="109" y="100"/>
                    <a:pt x="109" y="100"/>
                    <a:pt x="109" y="100"/>
                  </a:cubicBezTo>
                  <a:cubicBezTo>
                    <a:pt x="107" y="102"/>
                    <a:pt x="105" y="103"/>
                    <a:pt x="103" y="10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48"/>
            <p:cNvSpPr>
              <a:spLocks/>
            </p:cNvSpPr>
            <p:nvPr/>
          </p:nvSpPr>
          <p:spPr bwMode="auto">
            <a:xfrm>
              <a:off x="4359678" y="6113134"/>
              <a:ext cx="54823" cy="29125"/>
            </a:xfrm>
            <a:custGeom>
              <a:avLst/>
              <a:gdLst>
                <a:gd name="T0" fmla="*/ 0 w 17"/>
                <a:gd name="T1" fmla="*/ 0 h 9"/>
                <a:gd name="T2" fmla="*/ 4 w 17"/>
                <a:gd name="T3" fmla="*/ 9 h 9"/>
                <a:gd name="T4" fmla="*/ 11 w 17"/>
                <a:gd name="T5" fmla="*/ 9 h 9"/>
                <a:gd name="T6" fmla="*/ 17 w 17"/>
                <a:gd name="T7" fmla="*/ 5 h 9"/>
              </a:gdLst>
              <a:ahLst/>
              <a:cxnLst>
                <a:cxn ang="0">
                  <a:pos x="T0" y="T1"/>
                </a:cxn>
                <a:cxn ang="0">
                  <a:pos x="T2" y="T3"/>
                </a:cxn>
                <a:cxn ang="0">
                  <a:pos x="T4" y="T5"/>
                </a:cxn>
                <a:cxn ang="0">
                  <a:pos x="T6" y="T7"/>
                </a:cxn>
              </a:cxnLst>
              <a:rect l="0" t="0" r="r" b="b"/>
              <a:pathLst>
                <a:path w="17" h="9">
                  <a:moveTo>
                    <a:pt x="0" y="0"/>
                  </a:moveTo>
                  <a:cubicBezTo>
                    <a:pt x="3" y="4"/>
                    <a:pt x="2" y="4"/>
                    <a:pt x="4" y="9"/>
                  </a:cubicBezTo>
                  <a:cubicBezTo>
                    <a:pt x="11" y="9"/>
                    <a:pt x="11" y="9"/>
                    <a:pt x="11" y="9"/>
                  </a:cubicBezTo>
                  <a:cubicBezTo>
                    <a:pt x="10" y="6"/>
                    <a:pt x="11" y="3"/>
                    <a:pt x="17" y="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49"/>
            <p:cNvSpPr>
              <a:spLocks/>
            </p:cNvSpPr>
            <p:nvPr/>
          </p:nvSpPr>
          <p:spPr bwMode="auto">
            <a:xfrm>
              <a:off x="4356252" y="6080582"/>
              <a:ext cx="169610" cy="58250"/>
            </a:xfrm>
            <a:custGeom>
              <a:avLst/>
              <a:gdLst>
                <a:gd name="T0" fmla="*/ 2 w 53"/>
                <a:gd name="T1" fmla="*/ 0 h 18"/>
                <a:gd name="T2" fmla="*/ 0 w 53"/>
                <a:gd name="T3" fmla="*/ 8 h 18"/>
                <a:gd name="T4" fmla="*/ 5 w 53"/>
                <a:gd name="T5" fmla="*/ 12 h 18"/>
                <a:gd name="T6" fmla="*/ 23 w 53"/>
                <a:gd name="T7" fmla="*/ 17 h 18"/>
                <a:gd name="T8" fmla="*/ 36 w 53"/>
                <a:gd name="T9" fmla="*/ 18 h 18"/>
                <a:gd name="T10" fmla="*/ 47 w 53"/>
                <a:gd name="T11" fmla="*/ 18 h 18"/>
                <a:gd name="T12" fmla="*/ 49 w 53"/>
                <a:gd name="T13" fmla="*/ 15 h 18"/>
                <a:gd name="T14" fmla="*/ 27 w 53"/>
                <a:gd name="T15" fmla="*/ 6 h 18"/>
                <a:gd name="T16" fmla="*/ 2 w 53"/>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8">
                  <a:moveTo>
                    <a:pt x="2" y="0"/>
                  </a:moveTo>
                  <a:cubicBezTo>
                    <a:pt x="0" y="8"/>
                    <a:pt x="0" y="8"/>
                    <a:pt x="0" y="8"/>
                  </a:cubicBezTo>
                  <a:cubicBezTo>
                    <a:pt x="0" y="10"/>
                    <a:pt x="2" y="11"/>
                    <a:pt x="5" y="12"/>
                  </a:cubicBezTo>
                  <a:cubicBezTo>
                    <a:pt x="23" y="17"/>
                    <a:pt x="23" y="17"/>
                    <a:pt x="23" y="17"/>
                  </a:cubicBezTo>
                  <a:cubicBezTo>
                    <a:pt x="28" y="18"/>
                    <a:pt x="32" y="18"/>
                    <a:pt x="36" y="18"/>
                  </a:cubicBezTo>
                  <a:cubicBezTo>
                    <a:pt x="47" y="18"/>
                    <a:pt x="47" y="18"/>
                    <a:pt x="47" y="18"/>
                  </a:cubicBezTo>
                  <a:cubicBezTo>
                    <a:pt x="53" y="18"/>
                    <a:pt x="51" y="15"/>
                    <a:pt x="49" y="15"/>
                  </a:cubicBezTo>
                  <a:cubicBezTo>
                    <a:pt x="45" y="14"/>
                    <a:pt x="35" y="11"/>
                    <a:pt x="27" y="6"/>
                  </a:cubicBezTo>
                  <a:cubicBezTo>
                    <a:pt x="20"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50"/>
            <p:cNvSpPr>
              <a:spLocks/>
            </p:cNvSpPr>
            <p:nvPr/>
          </p:nvSpPr>
          <p:spPr bwMode="auto">
            <a:xfrm>
              <a:off x="4363104" y="6058310"/>
              <a:ext cx="107934" cy="58250"/>
            </a:xfrm>
            <a:custGeom>
              <a:avLst/>
              <a:gdLst>
                <a:gd name="T0" fmla="*/ 2 w 34"/>
                <a:gd name="T1" fmla="*/ 0 h 18"/>
                <a:gd name="T2" fmla="*/ 0 w 34"/>
                <a:gd name="T3" fmla="*/ 7 h 18"/>
                <a:gd name="T4" fmla="*/ 29 w 34"/>
                <a:gd name="T5" fmla="*/ 17 h 18"/>
                <a:gd name="T6" fmla="*/ 32 w 34"/>
                <a:gd name="T7" fmla="*/ 17 h 18"/>
                <a:gd name="T8" fmla="*/ 13 w 34"/>
                <a:gd name="T9" fmla="*/ 2 h 18"/>
                <a:gd name="T10" fmla="*/ 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2" y="0"/>
                  </a:moveTo>
                  <a:cubicBezTo>
                    <a:pt x="2" y="3"/>
                    <a:pt x="0" y="5"/>
                    <a:pt x="0" y="7"/>
                  </a:cubicBezTo>
                  <a:cubicBezTo>
                    <a:pt x="0" y="9"/>
                    <a:pt x="29" y="17"/>
                    <a:pt x="29" y="17"/>
                  </a:cubicBezTo>
                  <a:cubicBezTo>
                    <a:pt x="29" y="18"/>
                    <a:pt x="34" y="18"/>
                    <a:pt x="32" y="17"/>
                  </a:cubicBezTo>
                  <a:cubicBezTo>
                    <a:pt x="26" y="13"/>
                    <a:pt x="13" y="5"/>
                    <a:pt x="13"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51"/>
            <p:cNvSpPr>
              <a:spLocks/>
            </p:cNvSpPr>
            <p:nvPr/>
          </p:nvSpPr>
          <p:spPr bwMode="auto">
            <a:xfrm>
              <a:off x="4263737" y="6113134"/>
              <a:ext cx="54823" cy="29125"/>
            </a:xfrm>
            <a:custGeom>
              <a:avLst/>
              <a:gdLst>
                <a:gd name="T0" fmla="*/ 0 w 17"/>
                <a:gd name="T1" fmla="*/ 0 h 9"/>
                <a:gd name="T2" fmla="*/ 4 w 17"/>
                <a:gd name="T3" fmla="*/ 9 h 9"/>
                <a:gd name="T4" fmla="*/ 11 w 17"/>
                <a:gd name="T5" fmla="*/ 9 h 9"/>
                <a:gd name="T6" fmla="*/ 17 w 17"/>
                <a:gd name="T7" fmla="*/ 5 h 9"/>
              </a:gdLst>
              <a:ahLst/>
              <a:cxnLst>
                <a:cxn ang="0">
                  <a:pos x="T0" y="T1"/>
                </a:cxn>
                <a:cxn ang="0">
                  <a:pos x="T2" y="T3"/>
                </a:cxn>
                <a:cxn ang="0">
                  <a:pos x="T4" y="T5"/>
                </a:cxn>
                <a:cxn ang="0">
                  <a:pos x="T6" y="T7"/>
                </a:cxn>
              </a:cxnLst>
              <a:rect l="0" t="0" r="r" b="b"/>
              <a:pathLst>
                <a:path w="17" h="9">
                  <a:moveTo>
                    <a:pt x="0" y="0"/>
                  </a:moveTo>
                  <a:cubicBezTo>
                    <a:pt x="3" y="4"/>
                    <a:pt x="2" y="4"/>
                    <a:pt x="4" y="9"/>
                  </a:cubicBezTo>
                  <a:cubicBezTo>
                    <a:pt x="11" y="9"/>
                    <a:pt x="11" y="9"/>
                    <a:pt x="11" y="9"/>
                  </a:cubicBezTo>
                  <a:cubicBezTo>
                    <a:pt x="10" y="6"/>
                    <a:pt x="11" y="3"/>
                    <a:pt x="17" y="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52"/>
            <p:cNvSpPr>
              <a:spLocks/>
            </p:cNvSpPr>
            <p:nvPr/>
          </p:nvSpPr>
          <p:spPr bwMode="auto">
            <a:xfrm>
              <a:off x="4260311" y="6080582"/>
              <a:ext cx="169610" cy="58250"/>
            </a:xfrm>
            <a:custGeom>
              <a:avLst/>
              <a:gdLst>
                <a:gd name="T0" fmla="*/ 2 w 53"/>
                <a:gd name="T1" fmla="*/ 0 h 18"/>
                <a:gd name="T2" fmla="*/ 0 w 53"/>
                <a:gd name="T3" fmla="*/ 8 h 18"/>
                <a:gd name="T4" fmla="*/ 5 w 53"/>
                <a:gd name="T5" fmla="*/ 12 h 18"/>
                <a:gd name="T6" fmla="*/ 23 w 53"/>
                <a:gd name="T7" fmla="*/ 17 h 18"/>
                <a:gd name="T8" fmla="*/ 36 w 53"/>
                <a:gd name="T9" fmla="*/ 18 h 18"/>
                <a:gd name="T10" fmla="*/ 47 w 53"/>
                <a:gd name="T11" fmla="*/ 18 h 18"/>
                <a:gd name="T12" fmla="*/ 49 w 53"/>
                <a:gd name="T13" fmla="*/ 15 h 18"/>
                <a:gd name="T14" fmla="*/ 27 w 53"/>
                <a:gd name="T15" fmla="*/ 6 h 18"/>
                <a:gd name="T16" fmla="*/ 2 w 53"/>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8">
                  <a:moveTo>
                    <a:pt x="2" y="0"/>
                  </a:moveTo>
                  <a:cubicBezTo>
                    <a:pt x="0" y="8"/>
                    <a:pt x="0" y="8"/>
                    <a:pt x="0" y="8"/>
                  </a:cubicBezTo>
                  <a:cubicBezTo>
                    <a:pt x="0" y="10"/>
                    <a:pt x="2" y="11"/>
                    <a:pt x="5" y="12"/>
                  </a:cubicBezTo>
                  <a:cubicBezTo>
                    <a:pt x="23" y="17"/>
                    <a:pt x="23" y="17"/>
                    <a:pt x="23" y="17"/>
                  </a:cubicBezTo>
                  <a:cubicBezTo>
                    <a:pt x="28" y="18"/>
                    <a:pt x="32" y="18"/>
                    <a:pt x="36" y="18"/>
                  </a:cubicBezTo>
                  <a:cubicBezTo>
                    <a:pt x="47" y="18"/>
                    <a:pt x="47" y="18"/>
                    <a:pt x="47" y="18"/>
                  </a:cubicBezTo>
                  <a:cubicBezTo>
                    <a:pt x="53" y="18"/>
                    <a:pt x="51" y="15"/>
                    <a:pt x="49" y="15"/>
                  </a:cubicBezTo>
                  <a:cubicBezTo>
                    <a:pt x="45" y="14"/>
                    <a:pt x="35" y="11"/>
                    <a:pt x="27" y="6"/>
                  </a:cubicBezTo>
                  <a:cubicBezTo>
                    <a:pt x="20"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53"/>
            <p:cNvSpPr>
              <a:spLocks/>
            </p:cNvSpPr>
            <p:nvPr/>
          </p:nvSpPr>
          <p:spPr bwMode="auto">
            <a:xfrm>
              <a:off x="4267164" y="6058310"/>
              <a:ext cx="107934" cy="58250"/>
            </a:xfrm>
            <a:custGeom>
              <a:avLst/>
              <a:gdLst>
                <a:gd name="T0" fmla="*/ 2 w 34"/>
                <a:gd name="T1" fmla="*/ 0 h 18"/>
                <a:gd name="T2" fmla="*/ 0 w 34"/>
                <a:gd name="T3" fmla="*/ 7 h 18"/>
                <a:gd name="T4" fmla="*/ 29 w 34"/>
                <a:gd name="T5" fmla="*/ 17 h 18"/>
                <a:gd name="T6" fmla="*/ 32 w 34"/>
                <a:gd name="T7" fmla="*/ 17 h 18"/>
                <a:gd name="T8" fmla="*/ 13 w 34"/>
                <a:gd name="T9" fmla="*/ 2 h 18"/>
                <a:gd name="T10" fmla="*/ 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2" y="0"/>
                  </a:moveTo>
                  <a:cubicBezTo>
                    <a:pt x="2" y="3"/>
                    <a:pt x="0" y="5"/>
                    <a:pt x="0" y="7"/>
                  </a:cubicBezTo>
                  <a:cubicBezTo>
                    <a:pt x="0" y="9"/>
                    <a:pt x="29" y="17"/>
                    <a:pt x="29" y="17"/>
                  </a:cubicBezTo>
                  <a:cubicBezTo>
                    <a:pt x="29" y="18"/>
                    <a:pt x="34" y="18"/>
                    <a:pt x="32" y="17"/>
                  </a:cubicBezTo>
                  <a:cubicBezTo>
                    <a:pt x="26" y="13"/>
                    <a:pt x="13" y="5"/>
                    <a:pt x="13"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54"/>
            <p:cNvSpPr>
              <a:spLocks/>
            </p:cNvSpPr>
            <p:nvPr/>
          </p:nvSpPr>
          <p:spPr bwMode="auto">
            <a:xfrm>
              <a:off x="4381949" y="5748215"/>
              <a:ext cx="66816" cy="66817"/>
            </a:xfrm>
            <a:custGeom>
              <a:avLst/>
              <a:gdLst>
                <a:gd name="T0" fmla="*/ 21 w 21"/>
                <a:gd name="T1" fmla="*/ 11 h 21"/>
                <a:gd name="T2" fmla="*/ 10 w 21"/>
                <a:gd name="T3" fmla="*/ 20 h 21"/>
                <a:gd name="T4" fmla="*/ 1 w 21"/>
                <a:gd name="T5" fmla="*/ 9 h 21"/>
                <a:gd name="T6" fmla="*/ 12 w 21"/>
                <a:gd name="T7" fmla="*/ 0 h 21"/>
                <a:gd name="T8" fmla="*/ 21 w 21"/>
                <a:gd name="T9" fmla="*/ 11 h 21"/>
              </a:gdLst>
              <a:ahLst/>
              <a:cxnLst>
                <a:cxn ang="0">
                  <a:pos x="T0" y="T1"/>
                </a:cxn>
                <a:cxn ang="0">
                  <a:pos x="T2" y="T3"/>
                </a:cxn>
                <a:cxn ang="0">
                  <a:pos x="T4" y="T5"/>
                </a:cxn>
                <a:cxn ang="0">
                  <a:pos x="T6" y="T7"/>
                </a:cxn>
                <a:cxn ang="0">
                  <a:pos x="T8" y="T9"/>
                </a:cxn>
              </a:cxnLst>
              <a:rect l="0" t="0" r="r" b="b"/>
              <a:pathLst>
                <a:path w="21" h="21">
                  <a:moveTo>
                    <a:pt x="21" y="11"/>
                  </a:moveTo>
                  <a:cubicBezTo>
                    <a:pt x="20" y="16"/>
                    <a:pt x="15" y="21"/>
                    <a:pt x="10" y="20"/>
                  </a:cubicBezTo>
                  <a:cubicBezTo>
                    <a:pt x="4" y="20"/>
                    <a:pt x="0" y="15"/>
                    <a:pt x="1" y="9"/>
                  </a:cubicBezTo>
                  <a:cubicBezTo>
                    <a:pt x="1" y="4"/>
                    <a:pt x="6" y="0"/>
                    <a:pt x="12" y="0"/>
                  </a:cubicBezTo>
                  <a:cubicBezTo>
                    <a:pt x="17" y="1"/>
                    <a:pt x="21" y="5"/>
                    <a:pt x="21" y="11"/>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55"/>
            <p:cNvSpPr>
              <a:spLocks/>
            </p:cNvSpPr>
            <p:nvPr/>
          </p:nvSpPr>
          <p:spPr bwMode="auto">
            <a:xfrm>
              <a:off x="4349399" y="5498083"/>
              <a:ext cx="109647" cy="313522"/>
            </a:xfrm>
            <a:custGeom>
              <a:avLst/>
              <a:gdLst>
                <a:gd name="T0" fmla="*/ 31 w 34"/>
                <a:gd name="T1" fmla="*/ 89 h 99"/>
                <a:gd name="T2" fmla="*/ 21 w 34"/>
                <a:gd name="T3" fmla="*/ 99 h 99"/>
                <a:gd name="T4" fmla="*/ 11 w 34"/>
                <a:gd name="T5" fmla="*/ 90 h 99"/>
                <a:gd name="T6" fmla="*/ 1 w 34"/>
                <a:gd name="T7" fmla="*/ 17 h 99"/>
                <a:gd name="T8" fmla="*/ 16 w 34"/>
                <a:gd name="T9" fmla="*/ 0 h 99"/>
                <a:gd name="T10" fmla="*/ 34 w 34"/>
                <a:gd name="T11" fmla="*/ 15 h 99"/>
                <a:gd name="T12" fmla="*/ 31 w 34"/>
                <a:gd name="T13" fmla="*/ 89 h 99"/>
              </a:gdLst>
              <a:ahLst/>
              <a:cxnLst>
                <a:cxn ang="0">
                  <a:pos x="T0" y="T1"/>
                </a:cxn>
                <a:cxn ang="0">
                  <a:pos x="T2" y="T3"/>
                </a:cxn>
                <a:cxn ang="0">
                  <a:pos x="T4" y="T5"/>
                </a:cxn>
                <a:cxn ang="0">
                  <a:pos x="T6" y="T7"/>
                </a:cxn>
                <a:cxn ang="0">
                  <a:pos x="T8" y="T9"/>
                </a:cxn>
                <a:cxn ang="0">
                  <a:pos x="T10" y="T11"/>
                </a:cxn>
                <a:cxn ang="0">
                  <a:pos x="T12" y="T13"/>
                </a:cxn>
              </a:cxnLst>
              <a:rect l="0" t="0" r="r" b="b"/>
              <a:pathLst>
                <a:path w="34" h="99">
                  <a:moveTo>
                    <a:pt x="31" y="89"/>
                  </a:moveTo>
                  <a:cubicBezTo>
                    <a:pt x="31" y="94"/>
                    <a:pt x="27" y="99"/>
                    <a:pt x="21" y="99"/>
                  </a:cubicBezTo>
                  <a:cubicBezTo>
                    <a:pt x="16" y="99"/>
                    <a:pt x="11" y="95"/>
                    <a:pt x="11" y="90"/>
                  </a:cubicBezTo>
                  <a:cubicBezTo>
                    <a:pt x="1" y="17"/>
                    <a:pt x="1" y="17"/>
                    <a:pt x="1" y="17"/>
                  </a:cubicBezTo>
                  <a:cubicBezTo>
                    <a:pt x="0" y="8"/>
                    <a:pt x="7" y="1"/>
                    <a:pt x="16" y="0"/>
                  </a:cubicBezTo>
                  <a:cubicBezTo>
                    <a:pt x="25" y="0"/>
                    <a:pt x="33" y="6"/>
                    <a:pt x="34" y="15"/>
                  </a:cubicBezTo>
                  <a:lnTo>
                    <a:pt x="31" y="8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56"/>
            <p:cNvSpPr>
              <a:spLocks/>
            </p:cNvSpPr>
            <p:nvPr/>
          </p:nvSpPr>
          <p:spPr bwMode="auto">
            <a:xfrm>
              <a:off x="4274017" y="5748215"/>
              <a:ext cx="78809" cy="335793"/>
            </a:xfrm>
            <a:custGeom>
              <a:avLst/>
              <a:gdLst>
                <a:gd name="T0" fmla="*/ 0 w 25"/>
                <a:gd name="T1" fmla="*/ 102 h 106"/>
                <a:gd name="T2" fmla="*/ 11 w 25"/>
                <a:gd name="T3" fmla="*/ 103 h 106"/>
                <a:gd name="T4" fmla="*/ 25 w 25"/>
                <a:gd name="T5" fmla="*/ 11 h 106"/>
                <a:gd name="T6" fmla="*/ 16 w 25"/>
                <a:gd name="T7" fmla="*/ 0 h 106"/>
                <a:gd name="T8" fmla="*/ 5 w 25"/>
                <a:gd name="T9" fmla="*/ 9 h 106"/>
                <a:gd name="T10" fmla="*/ 0 w 25"/>
                <a:gd name="T11" fmla="*/ 102 h 106"/>
              </a:gdLst>
              <a:ahLst/>
              <a:cxnLst>
                <a:cxn ang="0">
                  <a:pos x="T0" y="T1"/>
                </a:cxn>
                <a:cxn ang="0">
                  <a:pos x="T2" y="T3"/>
                </a:cxn>
                <a:cxn ang="0">
                  <a:pos x="T4" y="T5"/>
                </a:cxn>
                <a:cxn ang="0">
                  <a:pos x="T6" y="T7"/>
                </a:cxn>
                <a:cxn ang="0">
                  <a:pos x="T8" y="T9"/>
                </a:cxn>
                <a:cxn ang="0">
                  <a:pos x="T10" y="T11"/>
                </a:cxn>
              </a:cxnLst>
              <a:rect l="0" t="0" r="r" b="b"/>
              <a:pathLst>
                <a:path w="25" h="106">
                  <a:moveTo>
                    <a:pt x="0" y="102"/>
                  </a:moveTo>
                  <a:cubicBezTo>
                    <a:pt x="0" y="105"/>
                    <a:pt x="11" y="106"/>
                    <a:pt x="11" y="103"/>
                  </a:cubicBezTo>
                  <a:cubicBezTo>
                    <a:pt x="25" y="11"/>
                    <a:pt x="25" y="11"/>
                    <a:pt x="25" y="11"/>
                  </a:cubicBezTo>
                  <a:cubicBezTo>
                    <a:pt x="25" y="5"/>
                    <a:pt x="21" y="1"/>
                    <a:pt x="16" y="0"/>
                  </a:cubicBezTo>
                  <a:cubicBezTo>
                    <a:pt x="10" y="0"/>
                    <a:pt x="5" y="4"/>
                    <a:pt x="5" y="9"/>
                  </a:cubicBezTo>
                  <a:cubicBezTo>
                    <a:pt x="0" y="37"/>
                    <a:pt x="4" y="64"/>
                    <a:pt x="0" y="10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57"/>
            <p:cNvSpPr>
              <a:spLocks/>
            </p:cNvSpPr>
            <p:nvPr/>
          </p:nvSpPr>
          <p:spPr bwMode="auto">
            <a:xfrm>
              <a:off x="4368244" y="5748215"/>
              <a:ext cx="80522" cy="335793"/>
            </a:xfrm>
            <a:custGeom>
              <a:avLst/>
              <a:gdLst>
                <a:gd name="T0" fmla="*/ 0 w 25"/>
                <a:gd name="T1" fmla="*/ 102 h 106"/>
                <a:gd name="T2" fmla="*/ 11 w 25"/>
                <a:gd name="T3" fmla="*/ 103 h 106"/>
                <a:gd name="T4" fmla="*/ 25 w 25"/>
                <a:gd name="T5" fmla="*/ 11 h 106"/>
                <a:gd name="T6" fmla="*/ 16 w 25"/>
                <a:gd name="T7" fmla="*/ 0 h 106"/>
                <a:gd name="T8" fmla="*/ 5 w 25"/>
                <a:gd name="T9" fmla="*/ 9 h 106"/>
                <a:gd name="T10" fmla="*/ 0 w 25"/>
                <a:gd name="T11" fmla="*/ 102 h 106"/>
              </a:gdLst>
              <a:ahLst/>
              <a:cxnLst>
                <a:cxn ang="0">
                  <a:pos x="T0" y="T1"/>
                </a:cxn>
                <a:cxn ang="0">
                  <a:pos x="T2" y="T3"/>
                </a:cxn>
                <a:cxn ang="0">
                  <a:pos x="T4" y="T5"/>
                </a:cxn>
                <a:cxn ang="0">
                  <a:pos x="T6" y="T7"/>
                </a:cxn>
                <a:cxn ang="0">
                  <a:pos x="T8" y="T9"/>
                </a:cxn>
                <a:cxn ang="0">
                  <a:pos x="T10" y="T11"/>
                </a:cxn>
              </a:cxnLst>
              <a:rect l="0" t="0" r="r" b="b"/>
              <a:pathLst>
                <a:path w="25" h="106">
                  <a:moveTo>
                    <a:pt x="0" y="102"/>
                  </a:moveTo>
                  <a:cubicBezTo>
                    <a:pt x="0" y="105"/>
                    <a:pt x="11" y="106"/>
                    <a:pt x="11" y="103"/>
                  </a:cubicBezTo>
                  <a:cubicBezTo>
                    <a:pt x="25" y="11"/>
                    <a:pt x="25" y="11"/>
                    <a:pt x="25" y="11"/>
                  </a:cubicBezTo>
                  <a:cubicBezTo>
                    <a:pt x="25" y="5"/>
                    <a:pt x="21" y="1"/>
                    <a:pt x="16" y="0"/>
                  </a:cubicBezTo>
                  <a:cubicBezTo>
                    <a:pt x="10" y="0"/>
                    <a:pt x="5" y="4"/>
                    <a:pt x="5" y="9"/>
                  </a:cubicBezTo>
                  <a:cubicBezTo>
                    <a:pt x="0" y="37"/>
                    <a:pt x="4" y="64"/>
                    <a:pt x="0" y="10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58"/>
            <p:cNvSpPr>
              <a:spLocks/>
            </p:cNvSpPr>
            <p:nvPr/>
          </p:nvSpPr>
          <p:spPr bwMode="auto">
            <a:xfrm>
              <a:off x="4286009" y="5748215"/>
              <a:ext cx="66816" cy="66817"/>
            </a:xfrm>
            <a:custGeom>
              <a:avLst/>
              <a:gdLst>
                <a:gd name="T0" fmla="*/ 21 w 21"/>
                <a:gd name="T1" fmla="*/ 11 h 21"/>
                <a:gd name="T2" fmla="*/ 10 w 21"/>
                <a:gd name="T3" fmla="*/ 20 h 21"/>
                <a:gd name="T4" fmla="*/ 1 w 21"/>
                <a:gd name="T5" fmla="*/ 9 h 21"/>
                <a:gd name="T6" fmla="*/ 12 w 21"/>
                <a:gd name="T7" fmla="*/ 0 h 21"/>
                <a:gd name="T8" fmla="*/ 21 w 21"/>
                <a:gd name="T9" fmla="*/ 11 h 21"/>
              </a:gdLst>
              <a:ahLst/>
              <a:cxnLst>
                <a:cxn ang="0">
                  <a:pos x="T0" y="T1"/>
                </a:cxn>
                <a:cxn ang="0">
                  <a:pos x="T2" y="T3"/>
                </a:cxn>
                <a:cxn ang="0">
                  <a:pos x="T4" y="T5"/>
                </a:cxn>
                <a:cxn ang="0">
                  <a:pos x="T6" y="T7"/>
                </a:cxn>
                <a:cxn ang="0">
                  <a:pos x="T8" y="T9"/>
                </a:cxn>
              </a:cxnLst>
              <a:rect l="0" t="0" r="r" b="b"/>
              <a:pathLst>
                <a:path w="21" h="21">
                  <a:moveTo>
                    <a:pt x="21" y="11"/>
                  </a:moveTo>
                  <a:cubicBezTo>
                    <a:pt x="20" y="16"/>
                    <a:pt x="15" y="21"/>
                    <a:pt x="10" y="20"/>
                  </a:cubicBezTo>
                  <a:cubicBezTo>
                    <a:pt x="4" y="20"/>
                    <a:pt x="0" y="15"/>
                    <a:pt x="1" y="9"/>
                  </a:cubicBezTo>
                  <a:cubicBezTo>
                    <a:pt x="1" y="4"/>
                    <a:pt x="6" y="0"/>
                    <a:pt x="12" y="0"/>
                  </a:cubicBezTo>
                  <a:cubicBezTo>
                    <a:pt x="17" y="1"/>
                    <a:pt x="21" y="5"/>
                    <a:pt x="21" y="11"/>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59"/>
            <p:cNvSpPr>
              <a:spLocks/>
            </p:cNvSpPr>
            <p:nvPr/>
          </p:nvSpPr>
          <p:spPr bwMode="auto">
            <a:xfrm>
              <a:off x="4253458" y="5498083"/>
              <a:ext cx="109647" cy="313522"/>
            </a:xfrm>
            <a:custGeom>
              <a:avLst/>
              <a:gdLst>
                <a:gd name="T0" fmla="*/ 31 w 34"/>
                <a:gd name="T1" fmla="*/ 89 h 99"/>
                <a:gd name="T2" fmla="*/ 21 w 34"/>
                <a:gd name="T3" fmla="*/ 99 h 99"/>
                <a:gd name="T4" fmla="*/ 11 w 34"/>
                <a:gd name="T5" fmla="*/ 90 h 99"/>
                <a:gd name="T6" fmla="*/ 1 w 34"/>
                <a:gd name="T7" fmla="*/ 17 h 99"/>
                <a:gd name="T8" fmla="*/ 16 w 34"/>
                <a:gd name="T9" fmla="*/ 0 h 99"/>
                <a:gd name="T10" fmla="*/ 34 w 34"/>
                <a:gd name="T11" fmla="*/ 15 h 99"/>
                <a:gd name="T12" fmla="*/ 31 w 34"/>
                <a:gd name="T13" fmla="*/ 89 h 99"/>
              </a:gdLst>
              <a:ahLst/>
              <a:cxnLst>
                <a:cxn ang="0">
                  <a:pos x="T0" y="T1"/>
                </a:cxn>
                <a:cxn ang="0">
                  <a:pos x="T2" y="T3"/>
                </a:cxn>
                <a:cxn ang="0">
                  <a:pos x="T4" y="T5"/>
                </a:cxn>
                <a:cxn ang="0">
                  <a:pos x="T6" y="T7"/>
                </a:cxn>
                <a:cxn ang="0">
                  <a:pos x="T8" y="T9"/>
                </a:cxn>
                <a:cxn ang="0">
                  <a:pos x="T10" y="T11"/>
                </a:cxn>
                <a:cxn ang="0">
                  <a:pos x="T12" y="T13"/>
                </a:cxn>
              </a:cxnLst>
              <a:rect l="0" t="0" r="r" b="b"/>
              <a:pathLst>
                <a:path w="34" h="99">
                  <a:moveTo>
                    <a:pt x="31" y="89"/>
                  </a:moveTo>
                  <a:cubicBezTo>
                    <a:pt x="31" y="94"/>
                    <a:pt x="27" y="99"/>
                    <a:pt x="21" y="99"/>
                  </a:cubicBezTo>
                  <a:cubicBezTo>
                    <a:pt x="16" y="99"/>
                    <a:pt x="11" y="95"/>
                    <a:pt x="11" y="90"/>
                  </a:cubicBezTo>
                  <a:cubicBezTo>
                    <a:pt x="1" y="17"/>
                    <a:pt x="1" y="17"/>
                    <a:pt x="1" y="17"/>
                  </a:cubicBezTo>
                  <a:cubicBezTo>
                    <a:pt x="0" y="8"/>
                    <a:pt x="7" y="1"/>
                    <a:pt x="16" y="0"/>
                  </a:cubicBezTo>
                  <a:cubicBezTo>
                    <a:pt x="25" y="0"/>
                    <a:pt x="33" y="6"/>
                    <a:pt x="34" y="15"/>
                  </a:cubicBezTo>
                  <a:lnTo>
                    <a:pt x="31" y="8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60"/>
            <p:cNvSpPr>
              <a:spLocks/>
            </p:cNvSpPr>
            <p:nvPr/>
          </p:nvSpPr>
          <p:spPr bwMode="auto">
            <a:xfrm>
              <a:off x="4196921" y="5479238"/>
              <a:ext cx="73669" cy="157617"/>
            </a:xfrm>
            <a:custGeom>
              <a:avLst/>
              <a:gdLst>
                <a:gd name="T0" fmla="*/ 2 w 23"/>
                <a:gd name="T1" fmla="*/ 21 h 50"/>
                <a:gd name="T2" fmla="*/ 7 w 23"/>
                <a:gd name="T3" fmla="*/ 41 h 50"/>
                <a:gd name="T4" fmla="*/ 11 w 23"/>
                <a:gd name="T5" fmla="*/ 44 h 50"/>
                <a:gd name="T6" fmla="*/ 16 w 23"/>
                <a:gd name="T7" fmla="*/ 47 h 50"/>
                <a:gd name="T8" fmla="*/ 19 w 23"/>
                <a:gd name="T9" fmla="*/ 49 h 50"/>
                <a:gd name="T10" fmla="*/ 18 w 23"/>
                <a:gd name="T11" fmla="*/ 44 h 50"/>
                <a:gd name="T12" fmla="*/ 19 w 23"/>
                <a:gd name="T13" fmla="*/ 40 h 50"/>
                <a:gd name="T14" fmla="*/ 18 w 23"/>
                <a:gd name="T15" fmla="*/ 35 h 50"/>
                <a:gd name="T16" fmla="*/ 23 w 23"/>
                <a:gd name="T17" fmla="*/ 35 h 50"/>
                <a:gd name="T18" fmla="*/ 16 w 23"/>
                <a:gd name="T19" fmla="*/ 23 h 50"/>
                <a:gd name="T20" fmla="*/ 14 w 23"/>
                <a:gd name="T21" fmla="*/ 21 h 50"/>
                <a:gd name="T22" fmla="*/ 10 w 23"/>
                <a:gd name="T23" fmla="*/ 0 h 50"/>
                <a:gd name="T24" fmla="*/ 0 w 23"/>
                <a:gd name="T25" fmla="*/ 7 h 50"/>
                <a:gd name="T26" fmla="*/ 2 w 23"/>
                <a:gd name="T2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50">
                  <a:moveTo>
                    <a:pt x="2" y="21"/>
                  </a:moveTo>
                  <a:cubicBezTo>
                    <a:pt x="2" y="31"/>
                    <a:pt x="3" y="34"/>
                    <a:pt x="7" y="41"/>
                  </a:cubicBezTo>
                  <a:cubicBezTo>
                    <a:pt x="9" y="46"/>
                    <a:pt x="11" y="46"/>
                    <a:pt x="11" y="44"/>
                  </a:cubicBezTo>
                  <a:cubicBezTo>
                    <a:pt x="12" y="49"/>
                    <a:pt x="16" y="50"/>
                    <a:pt x="16" y="47"/>
                  </a:cubicBezTo>
                  <a:cubicBezTo>
                    <a:pt x="16" y="48"/>
                    <a:pt x="18" y="50"/>
                    <a:pt x="19" y="49"/>
                  </a:cubicBezTo>
                  <a:cubicBezTo>
                    <a:pt x="20" y="48"/>
                    <a:pt x="19" y="45"/>
                    <a:pt x="18" y="44"/>
                  </a:cubicBezTo>
                  <a:cubicBezTo>
                    <a:pt x="20" y="44"/>
                    <a:pt x="21" y="43"/>
                    <a:pt x="19" y="40"/>
                  </a:cubicBezTo>
                  <a:cubicBezTo>
                    <a:pt x="18" y="37"/>
                    <a:pt x="18" y="35"/>
                    <a:pt x="18" y="35"/>
                  </a:cubicBezTo>
                  <a:cubicBezTo>
                    <a:pt x="20" y="37"/>
                    <a:pt x="22" y="37"/>
                    <a:pt x="23" y="35"/>
                  </a:cubicBezTo>
                  <a:cubicBezTo>
                    <a:pt x="20" y="32"/>
                    <a:pt x="18" y="27"/>
                    <a:pt x="16" y="23"/>
                  </a:cubicBezTo>
                  <a:cubicBezTo>
                    <a:pt x="15" y="22"/>
                    <a:pt x="15" y="22"/>
                    <a:pt x="14" y="21"/>
                  </a:cubicBezTo>
                  <a:cubicBezTo>
                    <a:pt x="10" y="0"/>
                    <a:pt x="10" y="0"/>
                    <a:pt x="10" y="0"/>
                  </a:cubicBezTo>
                  <a:cubicBezTo>
                    <a:pt x="0" y="7"/>
                    <a:pt x="0" y="7"/>
                    <a:pt x="0" y="7"/>
                  </a:cubicBezTo>
                  <a:lnTo>
                    <a:pt x="2" y="21"/>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61"/>
            <p:cNvSpPr>
              <a:spLocks/>
            </p:cNvSpPr>
            <p:nvPr/>
          </p:nvSpPr>
          <p:spPr bwMode="auto">
            <a:xfrm>
              <a:off x="4253458" y="5539201"/>
              <a:ext cx="113073" cy="517396"/>
            </a:xfrm>
            <a:custGeom>
              <a:avLst/>
              <a:gdLst>
                <a:gd name="T0" fmla="*/ 45 w 66"/>
                <a:gd name="T1" fmla="*/ 302 h 302"/>
                <a:gd name="T2" fmla="*/ 0 w 66"/>
                <a:gd name="T3" fmla="*/ 302 h 302"/>
                <a:gd name="T4" fmla="*/ 8 w 66"/>
                <a:gd name="T5" fmla="*/ 153 h 302"/>
                <a:gd name="T6" fmla="*/ 0 w 66"/>
                <a:gd name="T7" fmla="*/ 0 h 302"/>
                <a:gd name="T8" fmla="*/ 66 w 66"/>
                <a:gd name="T9" fmla="*/ 0 h 302"/>
                <a:gd name="T10" fmla="*/ 58 w 66"/>
                <a:gd name="T11" fmla="*/ 152 h 302"/>
                <a:gd name="T12" fmla="*/ 45 w 66"/>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66" h="302">
                  <a:moveTo>
                    <a:pt x="45" y="302"/>
                  </a:moveTo>
                  <a:lnTo>
                    <a:pt x="0" y="302"/>
                  </a:lnTo>
                  <a:lnTo>
                    <a:pt x="8" y="153"/>
                  </a:lnTo>
                  <a:lnTo>
                    <a:pt x="0" y="0"/>
                  </a:lnTo>
                  <a:lnTo>
                    <a:pt x="66" y="0"/>
                  </a:lnTo>
                  <a:lnTo>
                    <a:pt x="58" y="152"/>
                  </a:lnTo>
                  <a:lnTo>
                    <a:pt x="45" y="3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62"/>
            <p:cNvSpPr>
              <a:spLocks/>
            </p:cNvSpPr>
            <p:nvPr/>
          </p:nvSpPr>
          <p:spPr bwMode="auto">
            <a:xfrm>
              <a:off x="4349399" y="5539201"/>
              <a:ext cx="109647" cy="517396"/>
            </a:xfrm>
            <a:custGeom>
              <a:avLst/>
              <a:gdLst>
                <a:gd name="T0" fmla="*/ 4 w 64"/>
                <a:gd name="T1" fmla="*/ 302 h 302"/>
                <a:gd name="T2" fmla="*/ 49 w 64"/>
                <a:gd name="T3" fmla="*/ 302 h 302"/>
                <a:gd name="T4" fmla="*/ 62 w 64"/>
                <a:gd name="T5" fmla="*/ 144 h 302"/>
                <a:gd name="T6" fmla="*/ 64 w 64"/>
                <a:gd name="T7" fmla="*/ 0 h 302"/>
                <a:gd name="T8" fmla="*/ 0 w 64"/>
                <a:gd name="T9" fmla="*/ 0 h 302"/>
                <a:gd name="T10" fmla="*/ 10 w 64"/>
                <a:gd name="T11" fmla="*/ 150 h 302"/>
                <a:gd name="T12" fmla="*/ 4 w 64"/>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64" h="302">
                  <a:moveTo>
                    <a:pt x="4" y="302"/>
                  </a:moveTo>
                  <a:lnTo>
                    <a:pt x="49" y="302"/>
                  </a:lnTo>
                  <a:lnTo>
                    <a:pt x="62" y="144"/>
                  </a:lnTo>
                  <a:lnTo>
                    <a:pt x="64" y="0"/>
                  </a:lnTo>
                  <a:lnTo>
                    <a:pt x="0" y="0"/>
                  </a:lnTo>
                  <a:lnTo>
                    <a:pt x="10" y="150"/>
                  </a:lnTo>
                  <a:lnTo>
                    <a:pt x="4" y="3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63"/>
            <p:cNvSpPr>
              <a:spLocks/>
            </p:cNvSpPr>
            <p:nvPr/>
          </p:nvSpPr>
          <p:spPr bwMode="auto">
            <a:xfrm>
              <a:off x="4244891" y="5174283"/>
              <a:ext cx="111360" cy="399183"/>
            </a:xfrm>
            <a:custGeom>
              <a:avLst/>
              <a:gdLst>
                <a:gd name="T0" fmla="*/ 63 w 65"/>
                <a:gd name="T1" fmla="*/ 233 h 233"/>
                <a:gd name="T2" fmla="*/ 0 w 65"/>
                <a:gd name="T3" fmla="*/ 233 h 233"/>
                <a:gd name="T4" fmla="*/ 13 w 65"/>
                <a:gd name="T5" fmla="*/ 139 h 233"/>
                <a:gd name="T6" fmla="*/ 0 w 65"/>
                <a:gd name="T7" fmla="*/ 57 h 233"/>
                <a:gd name="T8" fmla="*/ 13 w 65"/>
                <a:gd name="T9" fmla="*/ 0 h 233"/>
                <a:gd name="T10" fmla="*/ 65 w 65"/>
                <a:gd name="T11" fmla="*/ 0 h 233"/>
                <a:gd name="T12" fmla="*/ 65 w 65"/>
                <a:gd name="T13" fmla="*/ 216 h 233"/>
                <a:gd name="T14" fmla="*/ 63 w 6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33">
                  <a:moveTo>
                    <a:pt x="63" y="233"/>
                  </a:moveTo>
                  <a:lnTo>
                    <a:pt x="0" y="233"/>
                  </a:lnTo>
                  <a:lnTo>
                    <a:pt x="13" y="139"/>
                  </a:lnTo>
                  <a:lnTo>
                    <a:pt x="0" y="57"/>
                  </a:lnTo>
                  <a:lnTo>
                    <a:pt x="13" y="0"/>
                  </a:lnTo>
                  <a:lnTo>
                    <a:pt x="65" y="0"/>
                  </a:lnTo>
                  <a:lnTo>
                    <a:pt x="65" y="216"/>
                  </a:lnTo>
                  <a:lnTo>
                    <a:pt x="63" y="23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64"/>
            <p:cNvSpPr>
              <a:spLocks/>
            </p:cNvSpPr>
            <p:nvPr/>
          </p:nvSpPr>
          <p:spPr bwMode="auto">
            <a:xfrm>
              <a:off x="4145524" y="5345606"/>
              <a:ext cx="73669" cy="75382"/>
            </a:xfrm>
            <a:custGeom>
              <a:avLst/>
              <a:gdLst>
                <a:gd name="T0" fmla="*/ 16 w 23"/>
                <a:gd name="T1" fmla="*/ 3 h 24"/>
                <a:gd name="T2" fmla="*/ 20 w 23"/>
                <a:gd name="T3" fmla="*/ 17 h 24"/>
                <a:gd name="T4" fmla="*/ 7 w 23"/>
                <a:gd name="T5" fmla="*/ 21 h 24"/>
                <a:gd name="T6" fmla="*/ 2 w 23"/>
                <a:gd name="T7" fmla="*/ 8 h 24"/>
                <a:gd name="T8" fmla="*/ 16 w 23"/>
                <a:gd name="T9" fmla="*/ 3 h 24"/>
              </a:gdLst>
              <a:ahLst/>
              <a:cxnLst>
                <a:cxn ang="0">
                  <a:pos x="T0" y="T1"/>
                </a:cxn>
                <a:cxn ang="0">
                  <a:pos x="T2" y="T3"/>
                </a:cxn>
                <a:cxn ang="0">
                  <a:pos x="T4" y="T5"/>
                </a:cxn>
                <a:cxn ang="0">
                  <a:pos x="T6" y="T7"/>
                </a:cxn>
                <a:cxn ang="0">
                  <a:pos x="T8" y="T9"/>
                </a:cxn>
              </a:cxnLst>
              <a:rect l="0" t="0" r="r" b="b"/>
              <a:pathLst>
                <a:path w="23" h="24">
                  <a:moveTo>
                    <a:pt x="16" y="3"/>
                  </a:moveTo>
                  <a:cubicBezTo>
                    <a:pt x="21" y="5"/>
                    <a:pt x="23" y="11"/>
                    <a:pt x="20" y="17"/>
                  </a:cubicBezTo>
                  <a:cubicBezTo>
                    <a:pt x="18" y="22"/>
                    <a:pt x="12" y="24"/>
                    <a:pt x="7" y="21"/>
                  </a:cubicBezTo>
                  <a:cubicBezTo>
                    <a:pt x="2" y="19"/>
                    <a:pt x="0" y="13"/>
                    <a:pt x="2" y="8"/>
                  </a:cubicBezTo>
                  <a:cubicBezTo>
                    <a:pt x="5" y="2"/>
                    <a:pt x="11" y="0"/>
                    <a:pt x="16"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65"/>
            <p:cNvSpPr>
              <a:spLocks/>
            </p:cNvSpPr>
            <p:nvPr/>
          </p:nvSpPr>
          <p:spPr bwMode="auto">
            <a:xfrm>
              <a:off x="4212340" y="5167430"/>
              <a:ext cx="106220" cy="101081"/>
            </a:xfrm>
            <a:custGeom>
              <a:avLst/>
              <a:gdLst>
                <a:gd name="T0" fmla="*/ 29 w 33"/>
                <a:gd name="T1" fmla="*/ 22 h 32"/>
                <a:gd name="T2" fmla="*/ 10 w 33"/>
                <a:gd name="T3" fmla="*/ 28 h 32"/>
                <a:gd name="T4" fmla="*/ 4 w 33"/>
                <a:gd name="T5" fmla="*/ 9 h 32"/>
                <a:gd name="T6" fmla="*/ 23 w 33"/>
                <a:gd name="T7" fmla="*/ 3 h 32"/>
                <a:gd name="T8" fmla="*/ 29 w 33"/>
                <a:gd name="T9" fmla="*/ 22 h 32"/>
              </a:gdLst>
              <a:ahLst/>
              <a:cxnLst>
                <a:cxn ang="0">
                  <a:pos x="T0" y="T1"/>
                </a:cxn>
                <a:cxn ang="0">
                  <a:pos x="T2" y="T3"/>
                </a:cxn>
                <a:cxn ang="0">
                  <a:pos x="T4" y="T5"/>
                </a:cxn>
                <a:cxn ang="0">
                  <a:pos x="T6" y="T7"/>
                </a:cxn>
                <a:cxn ang="0">
                  <a:pos x="T8" y="T9"/>
                </a:cxn>
              </a:cxnLst>
              <a:rect l="0" t="0" r="r" b="b"/>
              <a:pathLst>
                <a:path w="33" h="32">
                  <a:moveTo>
                    <a:pt x="29" y="22"/>
                  </a:moveTo>
                  <a:cubicBezTo>
                    <a:pt x="26" y="29"/>
                    <a:pt x="17" y="32"/>
                    <a:pt x="10" y="28"/>
                  </a:cubicBezTo>
                  <a:cubicBezTo>
                    <a:pt x="3" y="25"/>
                    <a:pt x="0" y="16"/>
                    <a:pt x="4" y="9"/>
                  </a:cubicBezTo>
                  <a:cubicBezTo>
                    <a:pt x="8" y="2"/>
                    <a:pt x="16" y="0"/>
                    <a:pt x="23" y="3"/>
                  </a:cubicBezTo>
                  <a:cubicBezTo>
                    <a:pt x="30" y="7"/>
                    <a:pt x="33" y="15"/>
                    <a:pt x="29" y="2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66"/>
            <p:cNvSpPr>
              <a:spLocks/>
            </p:cNvSpPr>
            <p:nvPr/>
          </p:nvSpPr>
          <p:spPr bwMode="auto">
            <a:xfrm>
              <a:off x="4152377" y="5196555"/>
              <a:ext cx="152478" cy="202161"/>
            </a:xfrm>
            <a:custGeom>
              <a:avLst/>
              <a:gdLst>
                <a:gd name="T0" fmla="*/ 43 w 89"/>
                <a:gd name="T1" fmla="*/ 0 h 118"/>
                <a:gd name="T2" fmla="*/ 0 w 89"/>
                <a:gd name="T3" fmla="*/ 102 h 118"/>
                <a:gd name="T4" fmla="*/ 33 w 89"/>
                <a:gd name="T5" fmla="*/ 118 h 118"/>
                <a:gd name="T6" fmla="*/ 89 w 89"/>
                <a:gd name="T7" fmla="*/ 24 h 118"/>
                <a:gd name="T8" fmla="*/ 43 w 89"/>
                <a:gd name="T9" fmla="*/ 0 h 118"/>
              </a:gdLst>
              <a:ahLst/>
              <a:cxnLst>
                <a:cxn ang="0">
                  <a:pos x="T0" y="T1"/>
                </a:cxn>
                <a:cxn ang="0">
                  <a:pos x="T2" y="T3"/>
                </a:cxn>
                <a:cxn ang="0">
                  <a:pos x="T4" y="T5"/>
                </a:cxn>
                <a:cxn ang="0">
                  <a:pos x="T6" y="T7"/>
                </a:cxn>
                <a:cxn ang="0">
                  <a:pos x="T8" y="T9"/>
                </a:cxn>
              </a:cxnLst>
              <a:rect l="0" t="0" r="r" b="b"/>
              <a:pathLst>
                <a:path w="89" h="118">
                  <a:moveTo>
                    <a:pt x="43" y="0"/>
                  </a:moveTo>
                  <a:lnTo>
                    <a:pt x="0" y="102"/>
                  </a:lnTo>
                  <a:lnTo>
                    <a:pt x="33" y="118"/>
                  </a:lnTo>
                  <a:lnTo>
                    <a:pt x="89" y="24"/>
                  </a:lnTo>
                  <a:lnTo>
                    <a:pt x="43"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67"/>
            <p:cNvSpPr>
              <a:spLocks/>
            </p:cNvSpPr>
            <p:nvPr/>
          </p:nvSpPr>
          <p:spPr bwMode="auto">
            <a:xfrm>
              <a:off x="4190068" y="5528922"/>
              <a:ext cx="54823" cy="25699"/>
            </a:xfrm>
            <a:custGeom>
              <a:avLst/>
              <a:gdLst>
                <a:gd name="T0" fmla="*/ 32 w 32"/>
                <a:gd name="T1" fmla="*/ 8 h 15"/>
                <a:gd name="T2" fmla="*/ 2 w 32"/>
                <a:gd name="T3" fmla="*/ 15 h 15"/>
                <a:gd name="T4" fmla="*/ 0 w 32"/>
                <a:gd name="T5" fmla="*/ 6 h 15"/>
                <a:gd name="T6" fmla="*/ 30 w 32"/>
                <a:gd name="T7" fmla="*/ 0 h 15"/>
                <a:gd name="T8" fmla="*/ 32 w 32"/>
                <a:gd name="T9" fmla="*/ 8 h 15"/>
              </a:gdLst>
              <a:ahLst/>
              <a:cxnLst>
                <a:cxn ang="0">
                  <a:pos x="T0" y="T1"/>
                </a:cxn>
                <a:cxn ang="0">
                  <a:pos x="T2" y="T3"/>
                </a:cxn>
                <a:cxn ang="0">
                  <a:pos x="T4" y="T5"/>
                </a:cxn>
                <a:cxn ang="0">
                  <a:pos x="T6" y="T7"/>
                </a:cxn>
                <a:cxn ang="0">
                  <a:pos x="T8" y="T9"/>
                </a:cxn>
              </a:cxnLst>
              <a:rect l="0" t="0" r="r" b="b"/>
              <a:pathLst>
                <a:path w="32" h="15">
                  <a:moveTo>
                    <a:pt x="32" y="8"/>
                  </a:moveTo>
                  <a:lnTo>
                    <a:pt x="2" y="15"/>
                  </a:lnTo>
                  <a:lnTo>
                    <a:pt x="0" y="6"/>
                  </a:lnTo>
                  <a:lnTo>
                    <a:pt x="30" y="0"/>
                  </a:lnTo>
                  <a:lnTo>
                    <a:pt x="32"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68"/>
            <p:cNvSpPr>
              <a:spLocks/>
            </p:cNvSpPr>
            <p:nvPr/>
          </p:nvSpPr>
          <p:spPr bwMode="auto">
            <a:xfrm>
              <a:off x="4145524" y="5349033"/>
              <a:ext cx="73669" cy="68529"/>
            </a:xfrm>
            <a:custGeom>
              <a:avLst/>
              <a:gdLst>
                <a:gd name="T0" fmla="*/ 14 w 23"/>
                <a:gd name="T1" fmla="*/ 21 h 22"/>
                <a:gd name="T2" fmla="*/ 1 w 23"/>
                <a:gd name="T3" fmla="*/ 14 h 22"/>
                <a:gd name="T4" fmla="*/ 9 w 23"/>
                <a:gd name="T5" fmla="*/ 1 h 22"/>
                <a:gd name="T6" fmla="*/ 21 w 23"/>
                <a:gd name="T7" fmla="*/ 8 h 22"/>
                <a:gd name="T8" fmla="*/ 14 w 23"/>
                <a:gd name="T9" fmla="*/ 21 h 22"/>
              </a:gdLst>
              <a:ahLst/>
              <a:cxnLst>
                <a:cxn ang="0">
                  <a:pos x="T0" y="T1"/>
                </a:cxn>
                <a:cxn ang="0">
                  <a:pos x="T2" y="T3"/>
                </a:cxn>
                <a:cxn ang="0">
                  <a:pos x="T4" y="T5"/>
                </a:cxn>
                <a:cxn ang="0">
                  <a:pos x="T6" y="T7"/>
                </a:cxn>
                <a:cxn ang="0">
                  <a:pos x="T8" y="T9"/>
                </a:cxn>
              </a:cxnLst>
              <a:rect l="0" t="0" r="r" b="b"/>
              <a:pathLst>
                <a:path w="23" h="22">
                  <a:moveTo>
                    <a:pt x="14" y="21"/>
                  </a:moveTo>
                  <a:cubicBezTo>
                    <a:pt x="8" y="22"/>
                    <a:pt x="3" y="19"/>
                    <a:pt x="1" y="14"/>
                  </a:cubicBezTo>
                  <a:cubicBezTo>
                    <a:pt x="0" y="8"/>
                    <a:pt x="3" y="3"/>
                    <a:pt x="9" y="1"/>
                  </a:cubicBezTo>
                  <a:cubicBezTo>
                    <a:pt x="14" y="0"/>
                    <a:pt x="20" y="3"/>
                    <a:pt x="21" y="8"/>
                  </a:cubicBezTo>
                  <a:cubicBezTo>
                    <a:pt x="23" y="14"/>
                    <a:pt x="19" y="20"/>
                    <a:pt x="14" y="21"/>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9"/>
            <p:cNvSpPr>
              <a:spLocks/>
            </p:cNvSpPr>
            <p:nvPr/>
          </p:nvSpPr>
          <p:spPr bwMode="auto">
            <a:xfrm>
              <a:off x="4148950" y="5373018"/>
              <a:ext cx="92514" cy="166184"/>
            </a:xfrm>
            <a:custGeom>
              <a:avLst/>
              <a:gdLst>
                <a:gd name="T0" fmla="*/ 54 w 54"/>
                <a:gd name="T1" fmla="*/ 89 h 97"/>
                <a:gd name="T2" fmla="*/ 37 w 54"/>
                <a:gd name="T3" fmla="*/ 0 h 97"/>
                <a:gd name="T4" fmla="*/ 0 w 54"/>
                <a:gd name="T5" fmla="*/ 12 h 97"/>
                <a:gd name="T6" fmla="*/ 21 w 54"/>
                <a:gd name="T7" fmla="*/ 97 h 97"/>
                <a:gd name="T8" fmla="*/ 54 w 54"/>
                <a:gd name="T9" fmla="*/ 89 h 97"/>
              </a:gdLst>
              <a:ahLst/>
              <a:cxnLst>
                <a:cxn ang="0">
                  <a:pos x="T0" y="T1"/>
                </a:cxn>
                <a:cxn ang="0">
                  <a:pos x="T2" y="T3"/>
                </a:cxn>
                <a:cxn ang="0">
                  <a:pos x="T4" y="T5"/>
                </a:cxn>
                <a:cxn ang="0">
                  <a:pos x="T6" y="T7"/>
                </a:cxn>
                <a:cxn ang="0">
                  <a:pos x="T8" y="T9"/>
                </a:cxn>
              </a:cxnLst>
              <a:rect l="0" t="0" r="r" b="b"/>
              <a:pathLst>
                <a:path w="54" h="97">
                  <a:moveTo>
                    <a:pt x="54" y="89"/>
                  </a:moveTo>
                  <a:lnTo>
                    <a:pt x="37" y="0"/>
                  </a:lnTo>
                  <a:lnTo>
                    <a:pt x="0" y="12"/>
                  </a:lnTo>
                  <a:lnTo>
                    <a:pt x="21" y="97"/>
                  </a:lnTo>
                  <a:lnTo>
                    <a:pt x="54" y="89"/>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0"/>
            <p:cNvSpPr>
              <a:spLocks/>
            </p:cNvSpPr>
            <p:nvPr/>
          </p:nvSpPr>
          <p:spPr bwMode="auto">
            <a:xfrm>
              <a:off x="4563552" y="4872755"/>
              <a:ext cx="70243" cy="174750"/>
            </a:xfrm>
            <a:custGeom>
              <a:avLst/>
              <a:gdLst>
                <a:gd name="T0" fmla="*/ 20 w 22"/>
                <a:gd name="T1" fmla="*/ 33 h 55"/>
                <a:gd name="T2" fmla="*/ 19 w 22"/>
                <a:gd name="T3" fmla="*/ 12 h 55"/>
                <a:gd name="T4" fmla="*/ 15 w 22"/>
                <a:gd name="T5" fmla="*/ 8 h 55"/>
                <a:gd name="T6" fmla="*/ 10 w 22"/>
                <a:gd name="T7" fmla="*/ 4 h 55"/>
                <a:gd name="T8" fmla="*/ 7 w 22"/>
                <a:gd name="T9" fmla="*/ 2 h 55"/>
                <a:gd name="T10" fmla="*/ 7 w 22"/>
                <a:gd name="T11" fmla="*/ 6 h 55"/>
                <a:gd name="T12" fmla="*/ 5 w 22"/>
                <a:gd name="T13" fmla="*/ 11 h 55"/>
                <a:gd name="T14" fmla="*/ 5 w 22"/>
                <a:gd name="T15" fmla="*/ 15 h 55"/>
                <a:gd name="T16" fmla="*/ 0 w 22"/>
                <a:gd name="T17" fmla="*/ 14 h 55"/>
                <a:gd name="T18" fmla="*/ 5 w 22"/>
                <a:gd name="T19" fmla="*/ 28 h 55"/>
                <a:gd name="T20" fmla="*/ 7 w 22"/>
                <a:gd name="T21" fmla="*/ 31 h 55"/>
                <a:gd name="T22" fmla="*/ 6 w 22"/>
                <a:gd name="T23" fmla="*/ 55 h 55"/>
                <a:gd name="T24" fmla="*/ 19 w 22"/>
                <a:gd name="T25" fmla="*/ 49 h 55"/>
                <a:gd name="T26" fmla="*/ 20 w 22"/>
                <a:gd name="T27"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55">
                  <a:moveTo>
                    <a:pt x="20" y="33"/>
                  </a:moveTo>
                  <a:cubicBezTo>
                    <a:pt x="22" y="23"/>
                    <a:pt x="22" y="21"/>
                    <a:pt x="19" y="12"/>
                  </a:cubicBezTo>
                  <a:cubicBezTo>
                    <a:pt x="17" y="7"/>
                    <a:pt x="15" y="6"/>
                    <a:pt x="15" y="8"/>
                  </a:cubicBezTo>
                  <a:cubicBezTo>
                    <a:pt x="15" y="3"/>
                    <a:pt x="10" y="0"/>
                    <a:pt x="10" y="4"/>
                  </a:cubicBezTo>
                  <a:cubicBezTo>
                    <a:pt x="10" y="3"/>
                    <a:pt x="8" y="1"/>
                    <a:pt x="7" y="2"/>
                  </a:cubicBezTo>
                  <a:cubicBezTo>
                    <a:pt x="5" y="3"/>
                    <a:pt x="6" y="5"/>
                    <a:pt x="7" y="6"/>
                  </a:cubicBezTo>
                  <a:cubicBezTo>
                    <a:pt x="6" y="6"/>
                    <a:pt x="3" y="7"/>
                    <a:pt x="5" y="11"/>
                  </a:cubicBezTo>
                  <a:cubicBezTo>
                    <a:pt x="6" y="14"/>
                    <a:pt x="5" y="15"/>
                    <a:pt x="5" y="15"/>
                  </a:cubicBezTo>
                  <a:cubicBezTo>
                    <a:pt x="3" y="12"/>
                    <a:pt x="1" y="12"/>
                    <a:pt x="0" y="14"/>
                  </a:cubicBezTo>
                  <a:cubicBezTo>
                    <a:pt x="2" y="17"/>
                    <a:pt x="3" y="24"/>
                    <a:pt x="5" y="28"/>
                  </a:cubicBezTo>
                  <a:cubicBezTo>
                    <a:pt x="6" y="29"/>
                    <a:pt x="6" y="30"/>
                    <a:pt x="7" y="31"/>
                  </a:cubicBezTo>
                  <a:cubicBezTo>
                    <a:pt x="6" y="55"/>
                    <a:pt x="6" y="55"/>
                    <a:pt x="6" y="55"/>
                  </a:cubicBezTo>
                  <a:cubicBezTo>
                    <a:pt x="19" y="49"/>
                    <a:pt x="19" y="49"/>
                    <a:pt x="19" y="49"/>
                  </a:cubicBezTo>
                  <a:lnTo>
                    <a:pt x="20" y="33"/>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1"/>
            <p:cNvSpPr>
              <a:spLocks/>
            </p:cNvSpPr>
            <p:nvPr/>
          </p:nvSpPr>
          <p:spPr bwMode="auto">
            <a:xfrm>
              <a:off x="4356252" y="5174283"/>
              <a:ext cx="118213" cy="399183"/>
            </a:xfrm>
            <a:custGeom>
              <a:avLst/>
              <a:gdLst>
                <a:gd name="T0" fmla="*/ 2 w 69"/>
                <a:gd name="T1" fmla="*/ 233 h 233"/>
                <a:gd name="T2" fmla="*/ 67 w 69"/>
                <a:gd name="T3" fmla="*/ 233 h 233"/>
                <a:gd name="T4" fmla="*/ 52 w 69"/>
                <a:gd name="T5" fmla="*/ 139 h 233"/>
                <a:gd name="T6" fmla="*/ 69 w 69"/>
                <a:gd name="T7" fmla="*/ 44 h 233"/>
                <a:gd name="T8" fmla="*/ 54 w 69"/>
                <a:gd name="T9" fmla="*/ 0 h 233"/>
                <a:gd name="T10" fmla="*/ 0 w 69"/>
                <a:gd name="T11" fmla="*/ 0 h 233"/>
                <a:gd name="T12" fmla="*/ 0 w 69"/>
                <a:gd name="T13" fmla="*/ 216 h 233"/>
                <a:gd name="T14" fmla="*/ 2 w 69"/>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33">
                  <a:moveTo>
                    <a:pt x="2" y="233"/>
                  </a:moveTo>
                  <a:lnTo>
                    <a:pt x="67" y="233"/>
                  </a:lnTo>
                  <a:lnTo>
                    <a:pt x="52" y="139"/>
                  </a:lnTo>
                  <a:lnTo>
                    <a:pt x="69" y="44"/>
                  </a:lnTo>
                  <a:lnTo>
                    <a:pt x="54" y="0"/>
                  </a:lnTo>
                  <a:lnTo>
                    <a:pt x="0" y="0"/>
                  </a:lnTo>
                  <a:lnTo>
                    <a:pt x="0" y="216"/>
                  </a:lnTo>
                  <a:lnTo>
                    <a:pt x="2" y="23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2"/>
            <p:cNvSpPr>
              <a:spLocks/>
            </p:cNvSpPr>
            <p:nvPr/>
          </p:nvSpPr>
          <p:spPr bwMode="auto">
            <a:xfrm>
              <a:off x="4563552" y="5129739"/>
              <a:ext cx="73669" cy="71956"/>
            </a:xfrm>
            <a:custGeom>
              <a:avLst/>
              <a:gdLst>
                <a:gd name="T0" fmla="*/ 1 w 23"/>
                <a:gd name="T1" fmla="*/ 14 h 23"/>
                <a:gd name="T2" fmla="*/ 14 w 23"/>
                <a:gd name="T3" fmla="*/ 22 h 23"/>
                <a:gd name="T4" fmla="*/ 21 w 23"/>
                <a:gd name="T5" fmla="*/ 9 h 23"/>
                <a:gd name="T6" fmla="*/ 9 w 23"/>
                <a:gd name="T7" fmla="*/ 2 h 23"/>
                <a:gd name="T8" fmla="*/ 1 w 23"/>
                <a:gd name="T9" fmla="*/ 14 h 23"/>
              </a:gdLst>
              <a:ahLst/>
              <a:cxnLst>
                <a:cxn ang="0">
                  <a:pos x="T0" y="T1"/>
                </a:cxn>
                <a:cxn ang="0">
                  <a:pos x="T2" y="T3"/>
                </a:cxn>
                <a:cxn ang="0">
                  <a:pos x="T4" y="T5"/>
                </a:cxn>
                <a:cxn ang="0">
                  <a:pos x="T6" y="T7"/>
                </a:cxn>
                <a:cxn ang="0">
                  <a:pos x="T8" y="T9"/>
                </a:cxn>
              </a:cxnLst>
              <a:rect l="0" t="0" r="r" b="b"/>
              <a:pathLst>
                <a:path w="23" h="23">
                  <a:moveTo>
                    <a:pt x="1" y="14"/>
                  </a:moveTo>
                  <a:cubicBezTo>
                    <a:pt x="3" y="20"/>
                    <a:pt x="8" y="23"/>
                    <a:pt x="14" y="22"/>
                  </a:cubicBezTo>
                  <a:cubicBezTo>
                    <a:pt x="19" y="20"/>
                    <a:pt x="23" y="14"/>
                    <a:pt x="21" y="9"/>
                  </a:cubicBezTo>
                  <a:cubicBezTo>
                    <a:pt x="20" y="4"/>
                    <a:pt x="14" y="0"/>
                    <a:pt x="9" y="2"/>
                  </a:cubicBezTo>
                  <a:cubicBezTo>
                    <a:pt x="3" y="3"/>
                    <a:pt x="0" y="9"/>
                    <a:pt x="1" y="1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3"/>
            <p:cNvSpPr>
              <a:spLocks/>
            </p:cNvSpPr>
            <p:nvPr/>
          </p:nvSpPr>
          <p:spPr bwMode="auto">
            <a:xfrm>
              <a:off x="4393943" y="5164004"/>
              <a:ext cx="99367" cy="101081"/>
            </a:xfrm>
            <a:custGeom>
              <a:avLst/>
              <a:gdLst>
                <a:gd name="T0" fmla="*/ 20 w 31"/>
                <a:gd name="T1" fmla="*/ 30 h 32"/>
                <a:gd name="T2" fmla="*/ 29 w 31"/>
                <a:gd name="T3" fmla="*/ 12 h 32"/>
                <a:gd name="T4" fmla="*/ 12 w 31"/>
                <a:gd name="T5" fmla="*/ 2 h 32"/>
                <a:gd name="T6" fmla="*/ 2 w 31"/>
                <a:gd name="T7" fmla="*/ 20 h 32"/>
                <a:gd name="T8" fmla="*/ 20 w 31"/>
                <a:gd name="T9" fmla="*/ 30 h 32"/>
              </a:gdLst>
              <a:ahLst/>
              <a:cxnLst>
                <a:cxn ang="0">
                  <a:pos x="T0" y="T1"/>
                </a:cxn>
                <a:cxn ang="0">
                  <a:pos x="T2" y="T3"/>
                </a:cxn>
                <a:cxn ang="0">
                  <a:pos x="T4" y="T5"/>
                </a:cxn>
                <a:cxn ang="0">
                  <a:pos x="T6" y="T7"/>
                </a:cxn>
                <a:cxn ang="0">
                  <a:pos x="T8" y="T9"/>
                </a:cxn>
              </a:cxnLst>
              <a:rect l="0" t="0" r="r" b="b"/>
              <a:pathLst>
                <a:path w="31" h="32">
                  <a:moveTo>
                    <a:pt x="20" y="30"/>
                  </a:moveTo>
                  <a:cubicBezTo>
                    <a:pt x="27" y="27"/>
                    <a:pt x="31" y="20"/>
                    <a:pt x="29" y="12"/>
                  </a:cubicBezTo>
                  <a:cubicBezTo>
                    <a:pt x="27" y="5"/>
                    <a:pt x="20" y="0"/>
                    <a:pt x="12" y="2"/>
                  </a:cubicBezTo>
                  <a:cubicBezTo>
                    <a:pt x="4" y="4"/>
                    <a:pt x="0" y="12"/>
                    <a:pt x="2" y="20"/>
                  </a:cubicBezTo>
                  <a:cubicBezTo>
                    <a:pt x="4" y="27"/>
                    <a:pt x="12" y="32"/>
                    <a:pt x="20" y="3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4"/>
            <p:cNvSpPr>
              <a:spLocks/>
            </p:cNvSpPr>
            <p:nvPr/>
          </p:nvSpPr>
          <p:spPr bwMode="auto">
            <a:xfrm>
              <a:off x="4433346" y="5136592"/>
              <a:ext cx="174749" cy="123353"/>
            </a:xfrm>
            <a:custGeom>
              <a:avLst/>
              <a:gdLst>
                <a:gd name="T0" fmla="*/ 0 w 102"/>
                <a:gd name="T1" fmla="*/ 20 h 72"/>
                <a:gd name="T2" fmla="*/ 93 w 102"/>
                <a:gd name="T3" fmla="*/ 0 h 72"/>
                <a:gd name="T4" fmla="*/ 102 w 102"/>
                <a:gd name="T5" fmla="*/ 37 h 72"/>
                <a:gd name="T6" fmla="*/ 15 w 102"/>
                <a:gd name="T7" fmla="*/ 72 h 72"/>
                <a:gd name="T8" fmla="*/ 0 w 102"/>
                <a:gd name="T9" fmla="*/ 20 h 72"/>
              </a:gdLst>
              <a:ahLst/>
              <a:cxnLst>
                <a:cxn ang="0">
                  <a:pos x="T0" y="T1"/>
                </a:cxn>
                <a:cxn ang="0">
                  <a:pos x="T2" y="T3"/>
                </a:cxn>
                <a:cxn ang="0">
                  <a:pos x="T4" y="T5"/>
                </a:cxn>
                <a:cxn ang="0">
                  <a:pos x="T6" y="T7"/>
                </a:cxn>
                <a:cxn ang="0">
                  <a:pos x="T8" y="T9"/>
                </a:cxn>
              </a:cxnLst>
              <a:rect l="0" t="0" r="r" b="b"/>
              <a:pathLst>
                <a:path w="102" h="72">
                  <a:moveTo>
                    <a:pt x="0" y="20"/>
                  </a:moveTo>
                  <a:lnTo>
                    <a:pt x="93" y="0"/>
                  </a:lnTo>
                  <a:lnTo>
                    <a:pt x="102" y="37"/>
                  </a:lnTo>
                  <a:lnTo>
                    <a:pt x="15" y="72"/>
                  </a:lnTo>
                  <a:lnTo>
                    <a:pt x="0" y="2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75"/>
            <p:cNvSpPr>
              <a:spLocks/>
            </p:cNvSpPr>
            <p:nvPr/>
          </p:nvSpPr>
          <p:spPr bwMode="auto">
            <a:xfrm>
              <a:off x="4578971" y="4996107"/>
              <a:ext cx="54823" cy="18846"/>
            </a:xfrm>
            <a:custGeom>
              <a:avLst/>
              <a:gdLst>
                <a:gd name="T0" fmla="*/ 32 w 32"/>
                <a:gd name="T1" fmla="*/ 2 h 11"/>
                <a:gd name="T2" fmla="*/ 0 w 32"/>
                <a:gd name="T3" fmla="*/ 0 h 11"/>
                <a:gd name="T4" fmla="*/ 0 w 32"/>
                <a:gd name="T5" fmla="*/ 9 h 11"/>
                <a:gd name="T6" fmla="*/ 32 w 32"/>
                <a:gd name="T7" fmla="*/ 11 h 11"/>
                <a:gd name="T8" fmla="*/ 32 w 32"/>
                <a:gd name="T9" fmla="*/ 2 h 11"/>
              </a:gdLst>
              <a:ahLst/>
              <a:cxnLst>
                <a:cxn ang="0">
                  <a:pos x="T0" y="T1"/>
                </a:cxn>
                <a:cxn ang="0">
                  <a:pos x="T2" y="T3"/>
                </a:cxn>
                <a:cxn ang="0">
                  <a:pos x="T4" y="T5"/>
                </a:cxn>
                <a:cxn ang="0">
                  <a:pos x="T6" y="T7"/>
                </a:cxn>
                <a:cxn ang="0">
                  <a:pos x="T8" y="T9"/>
                </a:cxn>
              </a:cxnLst>
              <a:rect l="0" t="0" r="r" b="b"/>
              <a:pathLst>
                <a:path w="32" h="11">
                  <a:moveTo>
                    <a:pt x="32" y="2"/>
                  </a:moveTo>
                  <a:lnTo>
                    <a:pt x="0" y="0"/>
                  </a:lnTo>
                  <a:lnTo>
                    <a:pt x="0" y="9"/>
                  </a:lnTo>
                  <a:lnTo>
                    <a:pt x="32" y="11"/>
                  </a:lnTo>
                  <a:lnTo>
                    <a:pt x="32" y="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6"/>
            <p:cNvSpPr>
              <a:spLocks/>
            </p:cNvSpPr>
            <p:nvPr/>
          </p:nvSpPr>
          <p:spPr bwMode="auto">
            <a:xfrm>
              <a:off x="4566978" y="5133166"/>
              <a:ext cx="66816" cy="66817"/>
            </a:xfrm>
            <a:custGeom>
              <a:avLst/>
              <a:gdLst>
                <a:gd name="T0" fmla="*/ 11 w 21"/>
                <a:gd name="T1" fmla="*/ 0 h 21"/>
                <a:gd name="T2" fmla="*/ 0 w 21"/>
                <a:gd name="T3" fmla="*/ 10 h 21"/>
                <a:gd name="T4" fmla="*/ 10 w 21"/>
                <a:gd name="T5" fmla="*/ 21 h 21"/>
                <a:gd name="T6" fmla="*/ 21 w 21"/>
                <a:gd name="T7" fmla="*/ 11 h 21"/>
                <a:gd name="T8" fmla="*/ 11 w 21"/>
                <a:gd name="T9" fmla="*/ 0 h 21"/>
              </a:gdLst>
              <a:ahLst/>
              <a:cxnLst>
                <a:cxn ang="0">
                  <a:pos x="T0" y="T1"/>
                </a:cxn>
                <a:cxn ang="0">
                  <a:pos x="T2" y="T3"/>
                </a:cxn>
                <a:cxn ang="0">
                  <a:pos x="T4" y="T5"/>
                </a:cxn>
                <a:cxn ang="0">
                  <a:pos x="T6" y="T7"/>
                </a:cxn>
                <a:cxn ang="0">
                  <a:pos x="T8" y="T9"/>
                </a:cxn>
              </a:cxnLst>
              <a:rect l="0" t="0" r="r" b="b"/>
              <a:pathLst>
                <a:path w="21" h="21">
                  <a:moveTo>
                    <a:pt x="11" y="0"/>
                  </a:moveTo>
                  <a:cubicBezTo>
                    <a:pt x="6" y="0"/>
                    <a:pt x="1" y="4"/>
                    <a:pt x="0" y="10"/>
                  </a:cubicBezTo>
                  <a:cubicBezTo>
                    <a:pt x="0" y="15"/>
                    <a:pt x="4" y="20"/>
                    <a:pt x="10" y="21"/>
                  </a:cubicBezTo>
                  <a:cubicBezTo>
                    <a:pt x="15" y="21"/>
                    <a:pt x="20" y="17"/>
                    <a:pt x="21" y="11"/>
                  </a:cubicBezTo>
                  <a:cubicBezTo>
                    <a:pt x="21" y="6"/>
                    <a:pt x="17" y="1"/>
                    <a:pt x="11"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7"/>
            <p:cNvSpPr>
              <a:spLocks/>
            </p:cNvSpPr>
            <p:nvPr/>
          </p:nvSpPr>
          <p:spPr bwMode="auto">
            <a:xfrm>
              <a:off x="4566978" y="5011526"/>
              <a:ext cx="66816" cy="155905"/>
            </a:xfrm>
            <a:custGeom>
              <a:avLst/>
              <a:gdLst>
                <a:gd name="T0" fmla="*/ 39 w 39"/>
                <a:gd name="T1" fmla="*/ 2 h 91"/>
                <a:gd name="T2" fmla="*/ 39 w 39"/>
                <a:gd name="T3" fmla="*/ 91 h 91"/>
                <a:gd name="T4" fmla="*/ 0 w 39"/>
                <a:gd name="T5" fmla="*/ 89 h 91"/>
                <a:gd name="T6" fmla="*/ 4 w 39"/>
                <a:gd name="T7" fmla="*/ 0 h 91"/>
                <a:gd name="T8" fmla="*/ 39 w 39"/>
                <a:gd name="T9" fmla="*/ 2 h 91"/>
              </a:gdLst>
              <a:ahLst/>
              <a:cxnLst>
                <a:cxn ang="0">
                  <a:pos x="T0" y="T1"/>
                </a:cxn>
                <a:cxn ang="0">
                  <a:pos x="T2" y="T3"/>
                </a:cxn>
                <a:cxn ang="0">
                  <a:pos x="T4" y="T5"/>
                </a:cxn>
                <a:cxn ang="0">
                  <a:pos x="T6" y="T7"/>
                </a:cxn>
                <a:cxn ang="0">
                  <a:pos x="T8" y="T9"/>
                </a:cxn>
              </a:cxnLst>
              <a:rect l="0" t="0" r="r" b="b"/>
              <a:pathLst>
                <a:path w="39" h="91">
                  <a:moveTo>
                    <a:pt x="39" y="2"/>
                  </a:moveTo>
                  <a:lnTo>
                    <a:pt x="39" y="91"/>
                  </a:lnTo>
                  <a:lnTo>
                    <a:pt x="0" y="89"/>
                  </a:lnTo>
                  <a:lnTo>
                    <a:pt x="4" y="0"/>
                  </a:lnTo>
                  <a:lnTo>
                    <a:pt x="39" y="2"/>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78"/>
            <p:cNvSpPr>
              <a:spLocks/>
            </p:cNvSpPr>
            <p:nvPr/>
          </p:nvSpPr>
          <p:spPr bwMode="auto">
            <a:xfrm>
              <a:off x="4323700" y="5104040"/>
              <a:ext cx="70243" cy="149052"/>
            </a:xfrm>
            <a:custGeom>
              <a:avLst/>
              <a:gdLst>
                <a:gd name="T0" fmla="*/ 22 w 22"/>
                <a:gd name="T1" fmla="*/ 0 h 47"/>
                <a:gd name="T2" fmla="*/ 0 w 22"/>
                <a:gd name="T3" fmla="*/ 1 h 47"/>
                <a:gd name="T4" fmla="*/ 0 w 22"/>
                <a:gd name="T5" fmla="*/ 22 h 47"/>
                <a:gd name="T6" fmla="*/ 10 w 22"/>
                <a:gd name="T7" fmla="*/ 47 h 47"/>
                <a:gd name="T8" fmla="*/ 20 w 22"/>
                <a:gd name="T9" fmla="*/ 22 h 47"/>
                <a:gd name="T10" fmla="*/ 22 w 22"/>
                <a:gd name="T11" fmla="*/ 0 h 47"/>
              </a:gdLst>
              <a:ahLst/>
              <a:cxnLst>
                <a:cxn ang="0">
                  <a:pos x="T0" y="T1"/>
                </a:cxn>
                <a:cxn ang="0">
                  <a:pos x="T2" y="T3"/>
                </a:cxn>
                <a:cxn ang="0">
                  <a:pos x="T4" y="T5"/>
                </a:cxn>
                <a:cxn ang="0">
                  <a:pos x="T6" y="T7"/>
                </a:cxn>
                <a:cxn ang="0">
                  <a:pos x="T8" y="T9"/>
                </a:cxn>
                <a:cxn ang="0">
                  <a:pos x="T10" y="T11"/>
                </a:cxn>
              </a:cxnLst>
              <a:rect l="0" t="0" r="r" b="b"/>
              <a:pathLst>
                <a:path w="22" h="47">
                  <a:moveTo>
                    <a:pt x="22" y="0"/>
                  </a:moveTo>
                  <a:cubicBezTo>
                    <a:pt x="0" y="1"/>
                    <a:pt x="0" y="1"/>
                    <a:pt x="0" y="1"/>
                  </a:cubicBezTo>
                  <a:cubicBezTo>
                    <a:pt x="0" y="22"/>
                    <a:pt x="0" y="22"/>
                    <a:pt x="0" y="22"/>
                  </a:cubicBezTo>
                  <a:cubicBezTo>
                    <a:pt x="0" y="22"/>
                    <a:pt x="1" y="47"/>
                    <a:pt x="10" y="47"/>
                  </a:cubicBezTo>
                  <a:cubicBezTo>
                    <a:pt x="19" y="47"/>
                    <a:pt x="20" y="22"/>
                    <a:pt x="20" y="22"/>
                  </a:cubicBezTo>
                  <a:lnTo>
                    <a:pt x="22"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79"/>
            <p:cNvSpPr>
              <a:spLocks/>
            </p:cNvSpPr>
            <p:nvPr/>
          </p:nvSpPr>
          <p:spPr bwMode="auto">
            <a:xfrm>
              <a:off x="4327126" y="5093761"/>
              <a:ext cx="66816" cy="54823"/>
            </a:xfrm>
            <a:custGeom>
              <a:avLst/>
              <a:gdLst>
                <a:gd name="T0" fmla="*/ 4 w 21"/>
                <a:gd name="T1" fmla="*/ 1 h 17"/>
                <a:gd name="T2" fmla="*/ 20 w 21"/>
                <a:gd name="T3" fmla="*/ 16 h 17"/>
                <a:gd name="T4" fmla="*/ 21 w 21"/>
                <a:gd name="T5" fmla="*/ 3 h 17"/>
                <a:gd name="T6" fmla="*/ 0 w 21"/>
                <a:gd name="T7" fmla="*/ 0 h 17"/>
                <a:gd name="T8" fmla="*/ 4 w 21"/>
                <a:gd name="T9" fmla="*/ 1 h 17"/>
              </a:gdLst>
              <a:ahLst/>
              <a:cxnLst>
                <a:cxn ang="0">
                  <a:pos x="T0" y="T1"/>
                </a:cxn>
                <a:cxn ang="0">
                  <a:pos x="T2" y="T3"/>
                </a:cxn>
                <a:cxn ang="0">
                  <a:pos x="T4" y="T5"/>
                </a:cxn>
                <a:cxn ang="0">
                  <a:pos x="T6" y="T7"/>
                </a:cxn>
                <a:cxn ang="0">
                  <a:pos x="T8" y="T9"/>
                </a:cxn>
              </a:cxnLst>
              <a:rect l="0" t="0" r="r" b="b"/>
              <a:pathLst>
                <a:path w="21" h="17">
                  <a:moveTo>
                    <a:pt x="4" y="1"/>
                  </a:moveTo>
                  <a:cubicBezTo>
                    <a:pt x="3" y="11"/>
                    <a:pt x="7" y="17"/>
                    <a:pt x="20" y="16"/>
                  </a:cubicBezTo>
                  <a:cubicBezTo>
                    <a:pt x="21" y="3"/>
                    <a:pt x="21" y="3"/>
                    <a:pt x="21" y="3"/>
                  </a:cubicBezTo>
                  <a:cubicBezTo>
                    <a:pt x="0" y="0"/>
                    <a:pt x="0" y="0"/>
                    <a:pt x="0" y="0"/>
                  </a:cubicBezTo>
                  <a:lnTo>
                    <a:pt x="4" y="1"/>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80"/>
            <p:cNvSpPr>
              <a:spLocks/>
            </p:cNvSpPr>
            <p:nvPr/>
          </p:nvSpPr>
          <p:spPr bwMode="auto">
            <a:xfrm>
              <a:off x="4333979" y="4999534"/>
              <a:ext cx="104508" cy="116500"/>
            </a:xfrm>
            <a:custGeom>
              <a:avLst/>
              <a:gdLst>
                <a:gd name="T0" fmla="*/ 21 w 33"/>
                <a:gd name="T1" fmla="*/ 7 h 37"/>
                <a:gd name="T2" fmla="*/ 20 w 33"/>
                <a:gd name="T3" fmla="*/ 3 h 37"/>
                <a:gd name="T4" fmla="*/ 10 w 33"/>
                <a:gd name="T5" fmla="*/ 1 h 37"/>
                <a:gd name="T6" fmla="*/ 8 w 33"/>
                <a:gd name="T7" fmla="*/ 0 h 37"/>
                <a:gd name="T8" fmla="*/ 8 w 33"/>
                <a:gd name="T9" fmla="*/ 0 h 37"/>
                <a:gd name="T10" fmla="*/ 2 w 33"/>
                <a:gd name="T11" fmla="*/ 7 h 37"/>
                <a:gd name="T12" fmla="*/ 4 w 33"/>
                <a:gd name="T13" fmla="*/ 14 h 37"/>
                <a:gd name="T14" fmla="*/ 7 w 33"/>
                <a:gd name="T15" fmla="*/ 16 h 37"/>
                <a:gd name="T16" fmla="*/ 6 w 33"/>
                <a:gd name="T17" fmla="*/ 18 h 37"/>
                <a:gd name="T18" fmla="*/ 1 w 33"/>
                <a:gd name="T19" fmla="*/ 20 h 37"/>
                <a:gd name="T20" fmla="*/ 7 w 33"/>
                <a:gd name="T21" fmla="*/ 27 h 37"/>
                <a:gd name="T22" fmla="*/ 9 w 33"/>
                <a:gd name="T23" fmla="*/ 28 h 37"/>
                <a:gd name="T24" fmla="*/ 13 w 33"/>
                <a:gd name="T25" fmla="*/ 37 h 37"/>
                <a:gd name="T26" fmla="*/ 13 w 33"/>
                <a:gd name="T27" fmla="*/ 37 h 37"/>
                <a:gd name="T28" fmla="*/ 13 w 33"/>
                <a:gd name="T29" fmla="*/ 37 h 37"/>
                <a:gd name="T30" fmla="*/ 13 w 33"/>
                <a:gd name="T31" fmla="*/ 37 h 37"/>
                <a:gd name="T32" fmla="*/ 13 w 33"/>
                <a:gd name="T33" fmla="*/ 37 h 37"/>
                <a:gd name="T34" fmla="*/ 30 w 33"/>
                <a:gd name="T35" fmla="*/ 23 h 37"/>
                <a:gd name="T36" fmla="*/ 31 w 33"/>
                <a:gd name="T37" fmla="*/ 17 h 37"/>
                <a:gd name="T38" fmla="*/ 21 w 33"/>
                <a:gd name="T39"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7">
                  <a:moveTo>
                    <a:pt x="21" y="7"/>
                  </a:moveTo>
                  <a:cubicBezTo>
                    <a:pt x="24" y="2"/>
                    <a:pt x="21" y="3"/>
                    <a:pt x="20" y="3"/>
                  </a:cubicBezTo>
                  <a:cubicBezTo>
                    <a:pt x="20" y="3"/>
                    <a:pt x="11" y="2"/>
                    <a:pt x="10" y="1"/>
                  </a:cubicBezTo>
                  <a:cubicBezTo>
                    <a:pt x="9" y="1"/>
                    <a:pt x="9" y="1"/>
                    <a:pt x="8" y="0"/>
                  </a:cubicBezTo>
                  <a:cubicBezTo>
                    <a:pt x="8" y="0"/>
                    <a:pt x="8" y="0"/>
                    <a:pt x="8" y="0"/>
                  </a:cubicBezTo>
                  <a:cubicBezTo>
                    <a:pt x="7" y="4"/>
                    <a:pt x="4" y="6"/>
                    <a:pt x="2" y="7"/>
                  </a:cubicBezTo>
                  <a:cubicBezTo>
                    <a:pt x="2" y="10"/>
                    <a:pt x="3" y="13"/>
                    <a:pt x="4" y="14"/>
                  </a:cubicBezTo>
                  <a:cubicBezTo>
                    <a:pt x="6" y="15"/>
                    <a:pt x="7" y="16"/>
                    <a:pt x="7" y="16"/>
                  </a:cubicBezTo>
                  <a:cubicBezTo>
                    <a:pt x="9" y="18"/>
                    <a:pt x="6" y="18"/>
                    <a:pt x="6" y="18"/>
                  </a:cubicBezTo>
                  <a:cubicBezTo>
                    <a:pt x="6" y="18"/>
                    <a:pt x="3" y="19"/>
                    <a:pt x="1" y="20"/>
                  </a:cubicBezTo>
                  <a:cubicBezTo>
                    <a:pt x="0" y="23"/>
                    <a:pt x="5" y="26"/>
                    <a:pt x="7" y="27"/>
                  </a:cubicBezTo>
                  <a:cubicBezTo>
                    <a:pt x="8" y="27"/>
                    <a:pt x="9" y="28"/>
                    <a:pt x="9" y="28"/>
                  </a:cubicBezTo>
                  <a:cubicBezTo>
                    <a:pt x="9" y="28"/>
                    <a:pt x="15" y="32"/>
                    <a:pt x="13" y="37"/>
                  </a:cubicBezTo>
                  <a:cubicBezTo>
                    <a:pt x="13" y="37"/>
                    <a:pt x="13" y="37"/>
                    <a:pt x="13" y="37"/>
                  </a:cubicBezTo>
                  <a:cubicBezTo>
                    <a:pt x="13" y="37"/>
                    <a:pt x="13" y="37"/>
                    <a:pt x="13" y="37"/>
                  </a:cubicBezTo>
                  <a:cubicBezTo>
                    <a:pt x="13" y="37"/>
                    <a:pt x="13" y="37"/>
                    <a:pt x="13" y="37"/>
                  </a:cubicBezTo>
                  <a:cubicBezTo>
                    <a:pt x="13" y="37"/>
                    <a:pt x="13" y="37"/>
                    <a:pt x="13" y="37"/>
                  </a:cubicBezTo>
                  <a:cubicBezTo>
                    <a:pt x="21" y="34"/>
                    <a:pt x="27" y="26"/>
                    <a:pt x="30" y="23"/>
                  </a:cubicBezTo>
                  <a:cubicBezTo>
                    <a:pt x="33" y="19"/>
                    <a:pt x="31" y="17"/>
                    <a:pt x="31" y="17"/>
                  </a:cubicBezTo>
                  <a:cubicBezTo>
                    <a:pt x="29" y="16"/>
                    <a:pt x="21" y="9"/>
                    <a:pt x="21" y="7"/>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81"/>
            <p:cNvSpPr>
              <a:spLocks/>
            </p:cNvSpPr>
            <p:nvPr/>
          </p:nvSpPr>
          <p:spPr bwMode="auto">
            <a:xfrm>
              <a:off x="4375097" y="511603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5D2E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2"/>
            <p:cNvSpPr>
              <a:spLocks/>
            </p:cNvSpPr>
            <p:nvPr/>
          </p:nvSpPr>
          <p:spPr bwMode="auto">
            <a:xfrm>
              <a:off x="4333979" y="5033798"/>
              <a:ext cx="0" cy="3426"/>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83"/>
            <p:cNvSpPr>
              <a:spLocks/>
            </p:cNvSpPr>
            <p:nvPr/>
          </p:nvSpPr>
          <p:spPr bwMode="auto">
            <a:xfrm>
              <a:off x="4321987" y="5021805"/>
              <a:ext cx="23985" cy="22273"/>
            </a:xfrm>
            <a:custGeom>
              <a:avLst/>
              <a:gdLst>
                <a:gd name="T0" fmla="*/ 0 w 8"/>
                <a:gd name="T1" fmla="*/ 1 h 7"/>
                <a:gd name="T2" fmla="*/ 4 w 8"/>
                <a:gd name="T3" fmla="*/ 4 h 7"/>
                <a:gd name="T4" fmla="*/ 4 w 8"/>
                <a:gd name="T5" fmla="*/ 5 h 7"/>
                <a:gd name="T6" fmla="*/ 8 w 8"/>
                <a:gd name="T7" fmla="*/ 7 h 7"/>
                <a:gd name="T8" fmla="*/ 6 w 8"/>
                <a:gd name="T9" fmla="*/ 0 h 7"/>
                <a:gd name="T10" fmla="*/ 0 w 8"/>
                <a:gd name="T11" fmla="*/ 1 h 7"/>
                <a:gd name="T12" fmla="*/ 0 w 8"/>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0" y="1"/>
                  </a:moveTo>
                  <a:cubicBezTo>
                    <a:pt x="4" y="4"/>
                    <a:pt x="4" y="4"/>
                    <a:pt x="4" y="4"/>
                  </a:cubicBezTo>
                  <a:cubicBezTo>
                    <a:pt x="4" y="5"/>
                    <a:pt x="4" y="5"/>
                    <a:pt x="4" y="5"/>
                  </a:cubicBezTo>
                  <a:cubicBezTo>
                    <a:pt x="5" y="5"/>
                    <a:pt x="7" y="6"/>
                    <a:pt x="8" y="7"/>
                  </a:cubicBezTo>
                  <a:cubicBezTo>
                    <a:pt x="7" y="6"/>
                    <a:pt x="6" y="3"/>
                    <a:pt x="6" y="0"/>
                  </a:cubicBezTo>
                  <a:cubicBezTo>
                    <a:pt x="3" y="2"/>
                    <a:pt x="0" y="1"/>
                    <a:pt x="0" y="1"/>
                  </a:cubicBezTo>
                  <a:cubicBezTo>
                    <a:pt x="0" y="1"/>
                    <a:pt x="0" y="1"/>
                    <a:pt x="0" y="1"/>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84"/>
            <p:cNvSpPr>
              <a:spLocks/>
            </p:cNvSpPr>
            <p:nvPr/>
          </p:nvSpPr>
          <p:spPr bwMode="auto">
            <a:xfrm>
              <a:off x="4330553" y="5062923"/>
              <a:ext cx="25699" cy="22273"/>
            </a:xfrm>
            <a:custGeom>
              <a:avLst/>
              <a:gdLst>
                <a:gd name="T0" fmla="*/ 2 w 8"/>
                <a:gd name="T1" fmla="*/ 0 h 7"/>
                <a:gd name="T2" fmla="*/ 0 w 8"/>
                <a:gd name="T3" fmla="*/ 3 h 7"/>
                <a:gd name="T4" fmla="*/ 5 w 8"/>
                <a:gd name="T5" fmla="*/ 6 h 7"/>
                <a:gd name="T6" fmla="*/ 8 w 8"/>
                <a:gd name="T7" fmla="*/ 7 h 7"/>
                <a:gd name="T8" fmla="*/ 2 w 8"/>
                <a:gd name="T9" fmla="*/ 0 h 7"/>
              </a:gdLst>
              <a:ahLst/>
              <a:cxnLst>
                <a:cxn ang="0">
                  <a:pos x="T0" y="T1"/>
                </a:cxn>
                <a:cxn ang="0">
                  <a:pos x="T2" y="T3"/>
                </a:cxn>
                <a:cxn ang="0">
                  <a:pos x="T4" y="T5"/>
                </a:cxn>
                <a:cxn ang="0">
                  <a:pos x="T6" y="T7"/>
                </a:cxn>
                <a:cxn ang="0">
                  <a:pos x="T8" y="T9"/>
                </a:cxn>
              </a:cxnLst>
              <a:rect l="0" t="0" r="r" b="b"/>
              <a:pathLst>
                <a:path w="8" h="7">
                  <a:moveTo>
                    <a:pt x="2" y="0"/>
                  </a:moveTo>
                  <a:cubicBezTo>
                    <a:pt x="0" y="1"/>
                    <a:pt x="0" y="1"/>
                    <a:pt x="0" y="3"/>
                  </a:cubicBezTo>
                  <a:cubicBezTo>
                    <a:pt x="1" y="4"/>
                    <a:pt x="3" y="5"/>
                    <a:pt x="5" y="6"/>
                  </a:cubicBezTo>
                  <a:cubicBezTo>
                    <a:pt x="6" y="6"/>
                    <a:pt x="7" y="7"/>
                    <a:pt x="8" y="7"/>
                  </a:cubicBezTo>
                  <a:cubicBezTo>
                    <a:pt x="6" y="6"/>
                    <a:pt x="1" y="3"/>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85"/>
            <p:cNvSpPr>
              <a:spLocks/>
            </p:cNvSpPr>
            <p:nvPr/>
          </p:nvSpPr>
          <p:spPr bwMode="auto">
            <a:xfrm>
              <a:off x="4226046" y="4965269"/>
              <a:ext cx="155904" cy="198735"/>
            </a:xfrm>
            <a:custGeom>
              <a:avLst/>
              <a:gdLst>
                <a:gd name="T0" fmla="*/ 43 w 49"/>
                <a:gd name="T1" fmla="*/ 39 h 63"/>
                <a:gd name="T2" fmla="*/ 47 w 49"/>
                <a:gd name="T3" fmla="*/ 48 h 63"/>
                <a:gd name="T4" fmla="*/ 47 w 49"/>
                <a:gd name="T5" fmla="*/ 48 h 63"/>
                <a:gd name="T6" fmla="*/ 47 w 49"/>
                <a:gd name="T7" fmla="*/ 48 h 63"/>
                <a:gd name="T8" fmla="*/ 29 w 49"/>
                <a:gd name="T9" fmla="*/ 54 h 63"/>
                <a:gd name="T10" fmla="*/ 27 w 49"/>
                <a:gd name="T11" fmla="*/ 56 h 63"/>
                <a:gd name="T12" fmla="*/ 7 w 49"/>
                <a:gd name="T13" fmla="*/ 58 h 63"/>
                <a:gd name="T14" fmla="*/ 5 w 49"/>
                <a:gd name="T15" fmla="*/ 38 h 63"/>
                <a:gd name="T16" fmla="*/ 7 w 49"/>
                <a:gd name="T17" fmla="*/ 36 h 63"/>
                <a:gd name="T18" fmla="*/ 6 w 49"/>
                <a:gd name="T19" fmla="*/ 27 h 63"/>
                <a:gd name="T20" fmla="*/ 10 w 49"/>
                <a:gd name="T21" fmla="*/ 17 h 63"/>
                <a:gd name="T22" fmla="*/ 24 w 49"/>
                <a:gd name="T23" fmla="*/ 6 h 63"/>
                <a:gd name="T24" fmla="*/ 37 w 49"/>
                <a:gd name="T25" fmla="*/ 3 h 63"/>
                <a:gd name="T26" fmla="*/ 42 w 49"/>
                <a:gd name="T27" fmla="*/ 11 h 63"/>
                <a:gd name="T28" fmla="*/ 42 w 49"/>
                <a:gd name="T29" fmla="*/ 11 h 63"/>
                <a:gd name="T30" fmla="*/ 36 w 49"/>
                <a:gd name="T31" fmla="*/ 18 h 63"/>
                <a:gd name="T32" fmla="*/ 30 w 49"/>
                <a:gd name="T33" fmla="*/ 19 h 63"/>
                <a:gd name="T34" fmla="*/ 30 w 49"/>
                <a:gd name="T35" fmla="*/ 19 h 63"/>
                <a:gd name="T36" fmla="*/ 41 w 49"/>
                <a:gd name="T37" fmla="*/ 27 h 63"/>
                <a:gd name="T38" fmla="*/ 40 w 49"/>
                <a:gd name="T39" fmla="*/ 29 h 63"/>
                <a:gd name="T40" fmla="*/ 35 w 49"/>
                <a:gd name="T41" fmla="*/ 31 h 63"/>
                <a:gd name="T42" fmla="*/ 33 w 49"/>
                <a:gd name="T43" fmla="*/ 34 h 63"/>
                <a:gd name="T44" fmla="*/ 38 w 49"/>
                <a:gd name="T45" fmla="*/ 37 h 63"/>
                <a:gd name="T46" fmla="*/ 41 w 49"/>
                <a:gd name="T47" fmla="*/ 38 h 63"/>
                <a:gd name="T48" fmla="*/ 43 w 49"/>
                <a:gd name="T4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63">
                  <a:moveTo>
                    <a:pt x="43" y="39"/>
                  </a:moveTo>
                  <a:cubicBezTo>
                    <a:pt x="43" y="39"/>
                    <a:pt x="49" y="43"/>
                    <a:pt x="47" y="48"/>
                  </a:cubicBezTo>
                  <a:cubicBezTo>
                    <a:pt x="47" y="48"/>
                    <a:pt x="47" y="48"/>
                    <a:pt x="47" y="48"/>
                  </a:cubicBezTo>
                  <a:cubicBezTo>
                    <a:pt x="47" y="48"/>
                    <a:pt x="47" y="48"/>
                    <a:pt x="47" y="48"/>
                  </a:cubicBezTo>
                  <a:cubicBezTo>
                    <a:pt x="42" y="52"/>
                    <a:pt x="35" y="54"/>
                    <a:pt x="29" y="54"/>
                  </a:cubicBezTo>
                  <a:cubicBezTo>
                    <a:pt x="28" y="55"/>
                    <a:pt x="28" y="55"/>
                    <a:pt x="27" y="56"/>
                  </a:cubicBezTo>
                  <a:cubicBezTo>
                    <a:pt x="22" y="62"/>
                    <a:pt x="13" y="63"/>
                    <a:pt x="7" y="58"/>
                  </a:cubicBezTo>
                  <a:cubicBezTo>
                    <a:pt x="1" y="53"/>
                    <a:pt x="0" y="44"/>
                    <a:pt x="5" y="38"/>
                  </a:cubicBezTo>
                  <a:cubicBezTo>
                    <a:pt x="6" y="37"/>
                    <a:pt x="6" y="37"/>
                    <a:pt x="7" y="36"/>
                  </a:cubicBezTo>
                  <a:cubicBezTo>
                    <a:pt x="6" y="34"/>
                    <a:pt x="6" y="31"/>
                    <a:pt x="6" y="27"/>
                  </a:cubicBezTo>
                  <a:cubicBezTo>
                    <a:pt x="7" y="23"/>
                    <a:pt x="8" y="20"/>
                    <a:pt x="10" y="17"/>
                  </a:cubicBezTo>
                  <a:cubicBezTo>
                    <a:pt x="13" y="11"/>
                    <a:pt x="18" y="8"/>
                    <a:pt x="24" y="6"/>
                  </a:cubicBezTo>
                  <a:cubicBezTo>
                    <a:pt x="27" y="2"/>
                    <a:pt x="33" y="0"/>
                    <a:pt x="37" y="3"/>
                  </a:cubicBezTo>
                  <a:cubicBezTo>
                    <a:pt x="40" y="5"/>
                    <a:pt x="42" y="8"/>
                    <a:pt x="42" y="11"/>
                  </a:cubicBezTo>
                  <a:cubicBezTo>
                    <a:pt x="42" y="11"/>
                    <a:pt x="42" y="11"/>
                    <a:pt x="42" y="11"/>
                  </a:cubicBezTo>
                  <a:cubicBezTo>
                    <a:pt x="41" y="15"/>
                    <a:pt x="38" y="17"/>
                    <a:pt x="36" y="18"/>
                  </a:cubicBezTo>
                  <a:cubicBezTo>
                    <a:pt x="33" y="20"/>
                    <a:pt x="30" y="19"/>
                    <a:pt x="30" y="19"/>
                  </a:cubicBezTo>
                  <a:cubicBezTo>
                    <a:pt x="30" y="19"/>
                    <a:pt x="30" y="19"/>
                    <a:pt x="30" y="19"/>
                  </a:cubicBezTo>
                  <a:cubicBezTo>
                    <a:pt x="41" y="27"/>
                    <a:pt x="41" y="27"/>
                    <a:pt x="41" y="27"/>
                  </a:cubicBezTo>
                  <a:cubicBezTo>
                    <a:pt x="43" y="29"/>
                    <a:pt x="40" y="29"/>
                    <a:pt x="40" y="29"/>
                  </a:cubicBezTo>
                  <a:cubicBezTo>
                    <a:pt x="40" y="29"/>
                    <a:pt x="37" y="30"/>
                    <a:pt x="35" y="31"/>
                  </a:cubicBezTo>
                  <a:cubicBezTo>
                    <a:pt x="33" y="32"/>
                    <a:pt x="33" y="32"/>
                    <a:pt x="33" y="34"/>
                  </a:cubicBezTo>
                  <a:cubicBezTo>
                    <a:pt x="34" y="35"/>
                    <a:pt x="36" y="36"/>
                    <a:pt x="38" y="37"/>
                  </a:cubicBezTo>
                  <a:cubicBezTo>
                    <a:pt x="39" y="37"/>
                    <a:pt x="40" y="38"/>
                    <a:pt x="41" y="38"/>
                  </a:cubicBezTo>
                  <a:cubicBezTo>
                    <a:pt x="42" y="38"/>
                    <a:pt x="43" y="39"/>
                    <a:pt x="43" y="3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86"/>
            <p:cNvSpPr>
              <a:spLocks/>
            </p:cNvSpPr>
            <p:nvPr/>
          </p:nvSpPr>
          <p:spPr bwMode="auto">
            <a:xfrm>
              <a:off x="4359678" y="5021805"/>
              <a:ext cx="8567" cy="8567"/>
            </a:xfrm>
            <a:custGeom>
              <a:avLst/>
              <a:gdLst>
                <a:gd name="T0" fmla="*/ 2 w 3"/>
                <a:gd name="T1" fmla="*/ 2 h 3"/>
                <a:gd name="T2" fmla="*/ 3 w 3"/>
                <a:gd name="T3" fmla="*/ 2 h 3"/>
                <a:gd name="T4" fmla="*/ 3 w 3"/>
                <a:gd name="T5" fmla="*/ 1 h 3"/>
                <a:gd name="T6" fmla="*/ 1 w 3"/>
                <a:gd name="T7" fmla="*/ 1 h 3"/>
                <a:gd name="T8" fmla="*/ 1 w 3"/>
                <a:gd name="T9" fmla="*/ 3 h 3"/>
                <a:gd name="T10" fmla="*/ 2 w 3"/>
                <a:gd name="T11" fmla="*/ 3 h 3"/>
                <a:gd name="T12" fmla="*/ 2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2"/>
                  </a:moveTo>
                  <a:cubicBezTo>
                    <a:pt x="2" y="2"/>
                    <a:pt x="3" y="1"/>
                    <a:pt x="3" y="2"/>
                  </a:cubicBezTo>
                  <a:cubicBezTo>
                    <a:pt x="3" y="1"/>
                    <a:pt x="3" y="1"/>
                    <a:pt x="3" y="1"/>
                  </a:cubicBezTo>
                  <a:cubicBezTo>
                    <a:pt x="2" y="0"/>
                    <a:pt x="1" y="0"/>
                    <a:pt x="1" y="1"/>
                  </a:cubicBezTo>
                  <a:cubicBezTo>
                    <a:pt x="0" y="1"/>
                    <a:pt x="0" y="2"/>
                    <a:pt x="1" y="3"/>
                  </a:cubicBezTo>
                  <a:cubicBezTo>
                    <a:pt x="1" y="3"/>
                    <a:pt x="1" y="3"/>
                    <a:pt x="2" y="3"/>
                  </a:cubicBezTo>
                  <a:cubicBezTo>
                    <a:pt x="2" y="3"/>
                    <a:pt x="2" y="2"/>
                    <a:pt x="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87"/>
            <p:cNvSpPr>
              <a:spLocks/>
            </p:cNvSpPr>
            <p:nvPr/>
          </p:nvSpPr>
          <p:spPr bwMode="auto">
            <a:xfrm>
              <a:off x="4356252" y="5170857"/>
              <a:ext cx="44544" cy="287823"/>
            </a:xfrm>
            <a:custGeom>
              <a:avLst/>
              <a:gdLst>
                <a:gd name="T0" fmla="*/ 0 w 26"/>
                <a:gd name="T1" fmla="*/ 31 h 168"/>
                <a:gd name="T2" fmla="*/ 0 w 26"/>
                <a:gd name="T3" fmla="*/ 168 h 168"/>
                <a:gd name="T4" fmla="*/ 17 w 26"/>
                <a:gd name="T5" fmla="*/ 72 h 168"/>
                <a:gd name="T6" fmla="*/ 26 w 26"/>
                <a:gd name="T7" fmla="*/ 30 h 168"/>
                <a:gd name="T8" fmla="*/ 11 w 26"/>
                <a:gd name="T9" fmla="*/ 0 h 168"/>
                <a:gd name="T10" fmla="*/ 11 w 26"/>
                <a:gd name="T11" fmla="*/ 9 h 168"/>
                <a:gd name="T12" fmla="*/ 0 w 26"/>
                <a:gd name="T13" fmla="*/ 31 h 168"/>
              </a:gdLst>
              <a:ahLst/>
              <a:cxnLst>
                <a:cxn ang="0">
                  <a:pos x="T0" y="T1"/>
                </a:cxn>
                <a:cxn ang="0">
                  <a:pos x="T2" y="T3"/>
                </a:cxn>
                <a:cxn ang="0">
                  <a:pos x="T4" y="T5"/>
                </a:cxn>
                <a:cxn ang="0">
                  <a:pos x="T6" y="T7"/>
                </a:cxn>
                <a:cxn ang="0">
                  <a:pos x="T8" y="T9"/>
                </a:cxn>
                <a:cxn ang="0">
                  <a:pos x="T10" y="T11"/>
                </a:cxn>
                <a:cxn ang="0">
                  <a:pos x="T12" y="T13"/>
                </a:cxn>
              </a:cxnLst>
              <a:rect l="0" t="0" r="r" b="b"/>
              <a:pathLst>
                <a:path w="26" h="168">
                  <a:moveTo>
                    <a:pt x="0" y="31"/>
                  </a:moveTo>
                  <a:lnTo>
                    <a:pt x="0" y="168"/>
                  </a:lnTo>
                  <a:lnTo>
                    <a:pt x="17" y="72"/>
                  </a:lnTo>
                  <a:lnTo>
                    <a:pt x="26" y="30"/>
                  </a:lnTo>
                  <a:lnTo>
                    <a:pt x="11" y="0"/>
                  </a:lnTo>
                  <a:lnTo>
                    <a:pt x="11" y="9"/>
                  </a:lnTo>
                  <a:lnTo>
                    <a:pt x="0" y="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8"/>
            <p:cNvSpPr>
              <a:spLocks/>
            </p:cNvSpPr>
            <p:nvPr/>
          </p:nvSpPr>
          <p:spPr bwMode="auto">
            <a:xfrm>
              <a:off x="4311708" y="5170857"/>
              <a:ext cx="44544" cy="287823"/>
            </a:xfrm>
            <a:custGeom>
              <a:avLst/>
              <a:gdLst>
                <a:gd name="T0" fmla="*/ 26 w 26"/>
                <a:gd name="T1" fmla="*/ 31 h 168"/>
                <a:gd name="T2" fmla="*/ 26 w 26"/>
                <a:gd name="T3" fmla="*/ 168 h 168"/>
                <a:gd name="T4" fmla="*/ 11 w 26"/>
                <a:gd name="T5" fmla="*/ 76 h 168"/>
                <a:gd name="T6" fmla="*/ 0 w 26"/>
                <a:gd name="T7" fmla="*/ 33 h 168"/>
                <a:gd name="T8" fmla="*/ 17 w 26"/>
                <a:gd name="T9" fmla="*/ 0 h 168"/>
                <a:gd name="T10" fmla="*/ 17 w 26"/>
                <a:gd name="T11" fmla="*/ 7 h 168"/>
                <a:gd name="T12" fmla="*/ 26 w 26"/>
                <a:gd name="T13" fmla="*/ 31 h 168"/>
              </a:gdLst>
              <a:ahLst/>
              <a:cxnLst>
                <a:cxn ang="0">
                  <a:pos x="T0" y="T1"/>
                </a:cxn>
                <a:cxn ang="0">
                  <a:pos x="T2" y="T3"/>
                </a:cxn>
                <a:cxn ang="0">
                  <a:pos x="T4" y="T5"/>
                </a:cxn>
                <a:cxn ang="0">
                  <a:pos x="T6" y="T7"/>
                </a:cxn>
                <a:cxn ang="0">
                  <a:pos x="T8" y="T9"/>
                </a:cxn>
                <a:cxn ang="0">
                  <a:pos x="T10" y="T11"/>
                </a:cxn>
                <a:cxn ang="0">
                  <a:pos x="T12" y="T13"/>
                </a:cxn>
              </a:cxnLst>
              <a:rect l="0" t="0" r="r" b="b"/>
              <a:pathLst>
                <a:path w="26" h="168">
                  <a:moveTo>
                    <a:pt x="26" y="31"/>
                  </a:moveTo>
                  <a:lnTo>
                    <a:pt x="26" y="168"/>
                  </a:lnTo>
                  <a:lnTo>
                    <a:pt x="11" y="76"/>
                  </a:lnTo>
                  <a:lnTo>
                    <a:pt x="0" y="33"/>
                  </a:lnTo>
                  <a:lnTo>
                    <a:pt x="17" y="0"/>
                  </a:lnTo>
                  <a:lnTo>
                    <a:pt x="17" y="7"/>
                  </a:lnTo>
                  <a:lnTo>
                    <a:pt x="26"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89"/>
            <p:cNvSpPr>
              <a:spLocks/>
            </p:cNvSpPr>
            <p:nvPr/>
          </p:nvSpPr>
          <p:spPr bwMode="auto">
            <a:xfrm>
              <a:off x="4308281" y="5148584"/>
              <a:ext cx="32552" cy="85662"/>
            </a:xfrm>
            <a:custGeom>
              <a:avLst/>
              <a:gdLst>
                <a:gd name="T0" fmla="*/ 9 w 19"/>
                <a:gd name="T1" fmla="*/ 0 h 50"/>
                <a:gd name="T2" fmla="*/ 8 w 19"/>
                <a:gd name="T3" fmla="*/ 11 h 50"/>
                <a:gd name="T4" fmla="*/ 0 w 19"/>
                <a:gd name="T5" fmla="*/ 50 h 50"/>
                <a:gd name="T6" fmla="*/ 19 w 19"/>
                <a:gd name="T7" fmla="*/ 13 h 50"/>
                <a:gd name="T8" fmla="*/ 9 w 19"/>
                <a:gd name="T9" fmla="*/ 0 h 50"/>
              </a:gdLst>
              <a:ahLst/>
              <a:cxnLst>
                <a:cxn ang="0">
                  <a:pos x="T0" y="T1"/>
                </a:cxn>
                <a:cxn ang="0">
                  <a:pos x="T2" y="T3"/>
                </a:cxn>
                <a:cxn ang="0">
                  <a:pos x="T4" y="T5"/>
                </a:cxn>
                <a:cxn ang="0">
                  <a:pos x="T6" y="T7"/>
                </a:cxn>
                <a:cxn ang="0">
                  <a:pos x="T8" y="T9"/>
                </a:cxn>
              </a:cxnLst>
              <a:rect l="0" t="0" r="r" b="b"/>
              <a:pathLst>
                <a:path w="19" h="50">
                  <a:moveTo>
                    <a:pt x="9" y="0"/>
                  </a:moveTo>
                  <a:lnTo>
                    <a:pt x="8" y="11"/>
                  </a:lnTo>
                  <a:lnTo>
                    <a:pt x="0" y="50"/>
                  </a:lnTo>
                  <a:lnTo>
                    <a:pt x="19" y="13"/>
                  </a:lnTo>
                  <a:lnTo>
                    <a:pt x="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90"/>
            <p:cNvSpPr>
              <a:spLocks/>
            </p:cNvSpPr>
            <p:nvPr/>
          </p:nvSpPr>
          <p:spPr bwMode="auto">
            <a:xfrm>
              <a:off x="4375097" y="5148584"/>
              <a:ext cx="25699" cy="75382"/>
            </a:xfrm>
            <a:custGeom>
              <a:avLst/>
              <a:gdLst>
                <a:gd name="T0" fmla="*/ 0 w 15"/>
                <a:gd name="T1" fmla="*/ 13 h 44"/>
                <a:gd name="T2" fmla="*/ 10 w 15"/>
                <a:gd name="T3" fmla="*/ 0 h 44"/>
                <a:gd name="T4" fmla="*/ 13 w 15"/>
                <a:gd name="T5" fmla="*/ 11 h 44"/>
                <a:gd name="T6" fmla="*/ 15 w 15"/>
                <a:gd name="T7" fmla="*/ 44 h 44"/>
                <a:gd name="T8" fmla="*/ 0 w 15"/>
                <a:gd name="T9" fmla="*/ 13 h 44"/>
              </a:gdLst>
              <a:ahLst/>
              <a:cxnLst>
                <a:cxn ang="0">
                  <a:pos x="T0" y="T1"/>
                </a:cxn>
                <a:cxn ang="0">
                  <a:pos x="T2" y="T3"/>
                </a:cxn>
                <a:cxn ang="0">
                  <a:pos x="T4" y="T5"/>
                </a:cxn>
                <a:cxn ang="0">
                  <a:pos x="T6" y="T7"/>
                </a:cxn>
                <a:cxn ang="0">
                  <a:pos x="T8" y="T9"/>
                </a:cxn>
              </a:cxnLst>
              <a:rect l="0" t="0" r="r" b="b"/>
              <a:pathLst>
                <a:path w="15" h="44">
                  <a:moveTo>
                    <a:pt x="0" y="13"/>
                  </a:moveTo>
                  <a:lnTo>
                    <a:pt x="10" y="0"/>
                  </a:lnTo>
                  <a:lnTo>
                    <a:pt x="13" y="11"/>
                  </a:lnTo>
                  <a:lnTo>
                    <a:pt x="15" y="44"/>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91"/>
            <p:cNvSpPr>
              <a:spLocks/>
            </p:cNvSpPr>
            <p:nvPr/>
          </p:nvSpPr>
          <p:spPr bwMode="auto">
            <a:xfrm>
              <a:off x="4400796" y="5037225"/>
              <a:ext cx="15420" cy="15420"/>
            </a:xfrm>
            <a:custGeom>
              <a:avLst/>
              <a:gdLst>
                <a:gd name="T0" fmla="*/ 0 w 5"/>
                <a:gd name="T1" fmla="*/ 5 h 5"/>
                <a:gd name="T2" fmla="*/ 3 w 5"/>
                <a:gd name="T3" fmla="*/ 3 h 5"/>
                <a:gd name="T4" fmla="*/ 5 w 5"/>
                <a:gd name="T5" fmla="*/ 1 h 5"/>
                <a:gd name="T6" fmla="*/ 5 w 5"/>
                <a:gd name="T7" fmla="*/ 0 h 5"/>
                <a:gd name="T8" fmla="*/ 5 w 5"/>
                <a:gd name="T9" fmla="*/ 1 h 5"/>
                <a:gd name="T10" fmla="*/ 5 w 5"/>
                <a:gd name="T11" fmla="*/ 1 h 5"/>
                <a:gd name="T12" fmla="*/ 3 w 5"/>
                <a:gd name="T13" fmla="*/ 3 h 5"/>
                <a:gd name="T14" fmla="*/ 0 w 5"/>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0" y="5"/>
                  </a:moveTo>
                  <a:cubicBezTo>
                    <a:pt x="0" y="5"/>
                    <a:pt x="1" y="4"/>
                    <a:pt x="3" y="3"/>
                  </a:cubicBezTo>
                  <a:cubicBezTo>
                    <a:pt x="4" y="2"/>
                    <a:pt x="5" y="1"/>
                    <a:pt x="5" y="1"/>
                  </a:cubicBezTo>
                  <a:cubicBezTo>
                    <a:pt x="5" y="0"/>
                    <a:pt x="5" y="0"/>
                    <a:pt x="5" y="0"/>
                  </a:cubicBezTo>
                  <a:cubicBezTo>
                    <a:pt x="5" y="1"/>
                    <a:pt x="5" y="1"/>
                    <a:pt x="5" y="1"/>
                  </a:cubicBezTo>
                  <a:cubicBezTo>
                    <a:pt x="5" y="1"/>
                    <a:pt x="5" y="1"/>
                    <a:pt x="5" y="1"/>
                  </a:cubicBezTo>
                  <a:cubicBezTo>
                    <a:pt x="5" y="1"/>
                    <a:pt x="4" y="2"/>
                    <a:pt x="3" y="3"/>
                  </a:cubicBezTo>
                  <a:cubicBezTo>
                    <a:pt x="2" y="4"/>
                    <a:pt x="0" y="5"/>
                    <a:pt x="0" y="5"/>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92"/>
            <p:cNvSpPr>
              <a:spLocks/>
            </p:cNvSpPr>
            <p:nvPr/>
          </p:nvSpPr>
          <p:spPr bwMode="auto">
            <a:xfrm>
              <a:off x="4400796" y="5040651"/>
              <a:ext cx="18846" cy="11993"/>
            </a:xfrm>
            <a:custGeom>
              <a:avLst/>
              <a:gdLst>
                <a:gd name="T0" fmla="*/ 0 w 6"/>
                <a:gd name="T1" fmla="*/ 4 h 4"/>
                <a:gd name="T2" fmla="*/ 3 w 6"/>
                <a:gd name="T3" fmla="*/ 2 h 4"/>
                <a:gd name="T4" fmla="*/ 5 w 6"/>
                <a:gd name="T5" fmla="*/ 0 h 4"/>
                <a:gd name="T6" fmla="*/ 6 w 6"/>
                <a:gd name="T7" fmla="*/ 0 h 4"/>
                <a:gd name="T8" fmla="*/ 6 w 6"/>
                <a:gd name="T9" fmla="*/ 1 h 4"/>
                <a:gd name="T10" fmla="*/ 6 w 6"/>
                <a:gd name="T11" fmla="*/ 1 h 4"/>
                <a:gd name="T12" fmla="*/ 3 w 6"/>
                <a:gd name="T13" fmla="*/ 2 h 4"/>
                <a:gd name="T14" fmla="*/ 0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4"/>
                  </a:moveTo>
                  <a:cubicBezTo>
                    <a:pt x="0" y="4"/>
                    <a:pt x="1" y="3"/>
                    <a:pt x="3" y="2"/>
                  </a:cubicBezTo>
                  <a:cubicBezTo>
                    <a:pt x="4" y="1"/>
                    <a:pt x="5" y="0"/>
                    <a:pt x="5" y="0"/>
                  </a:cubicBezTo>
                  <a:cubicBezTo>
                    <a:pt x="5" y="0"/>
                    <a:pt x="5" y="0"/>
                    <a:pt x="6" y="0"/>
                  </a:cubicBezTo>
                  <a:cubicBezTo>
                    <a:pt x="6" y="0"/>
                    <a:pt x="6" y="0"/>
                    <a:pt x="6" y="1"/>
                  </a:cubicBezTo>
                  <a:cubicBezTo>
                    <a:pt x="6" y="1"/>
                    <a:pt x="6" y="1"/>
                    <a:pt x="6" y="1"/>
                  </a:cubicBezTo>
                  <a:cubicBezTo>
                    <a:pt x="6" y="1"/>
                    <a:pt x="4" y="2"/>
                    <a:pt x="3" y="2"/>
                  </a:cubicBezTo>
                  <a:cubicBezTo>
                    <a:pt x="2" y="3"/>
                    <a:pt x="0" y="4"/>
                    <a:pt x="0" y="4"/>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393"/>
            <p:cNvSpPr>
              <a:spLocks noChangeArrowheads="1"/>
            </p:cNvSpPr>
            <p:nvPr/>
          </p:nvSpPr>
          <p:spPr bwMode="auto">
            <a:xfrm>
              <a:off x="4388802" y="5313054"/>
              <a:ext cx="3426" cy="3426"/>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394"/>
            <p:cNvSpPr>
              <a:spLocks noChangeArrowheads="1"/>
            </p:cNvSpPr>
            <p:nvPr/>
          </p:nvSpPr>
          <p:spPr bwMode="auto">
            <a:xfrm>
              <a:off x="4371670" y="5386724"/>
              <a:ext cx="3426" cy="3426"/>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395"/>
            <p:cNvSpPr>
              <a:spLocks noChangeArrowheads="1"/>
            </p:cNvSpPr>
            <p:nvPr/>
          </p:nvSpPr>
          <p:spPr bwMode="auto">
            <a:xfrm>
              <a:off x="4352825" y="5456966"/>
              <a:ext cx="6853" cy="5140"/>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396"/>
            <p:cNvSpPr>
              <a:spLocks noChangeArrowheads="1"/>
            </p:cNvSpPr>
            <p:nvPr/>
          </p:nvSpPr>
          <p:spPr bwMode="auto">
            <a:xfrm>
              <a:off x="4356252" y="5525495"/>
              <a:ext cx="3426" cy="6853"/>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41"/>
            <p:cNvSpPr>
              <a:spLocks/>
            </p:cNvSpPr>
            <p:nvPr/>
          </p:nvSpPr>
          <p:spPr bwMode="auto">
            <a:xfrm>
              <a:off x="4253458" y="5544340"/>
              <a:ext cx="205588" cy="35978"/>
            </a:xfrm>
            <a:custGeom>
              <a:avLst/>
              <a:gdLst>
                <a:gd name="T0" fmla="*/ 120 w 120"/>
                <a:gd name="T1" fmla="*/ 17 h 21"/>
                <a:gd name="T2" fmla="*/ 62 w 120"/>
                <a:gd name="T3" fmla="*/ 17 h 21"/>
                <a:gd name="T4" fmla="*/ 60 w 120"/>
                <a:gd name="T5" fmla="*/ 0 h 21"/>
                <a:gd name="T6" fmla="*/ 58 w 120"/>
                <a:gd name="T7" fmla="*/ 17 h 21"/>
                <a:gd name="T8" fmla="*/ 0 w 120"/>
                <a:gd name="T9" fmla="*/ 17 h 21"/>
                <a:gd name="T10" fmla="*/ 2 w 120"/>
                <a:gd name="T11" fmla="*/ 21 h 21"/>
                <a:gd name="T12" fmla="*/ 120 w 120"/>
                <a:gd name="T13" fmla="*/ 21 h 21"/>
                <a:gd name="T14" fmla="*/ 120 w 120"/>
                <a:gd name="T15" fmla="*/ 1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21">
                  <a:moveTo>
                    <a:pt x="120" y="17"/>
                  </a:moveTo>
                  <a:lnTo>
                    <a:pt x="62" y="17"/>
                  </a:lnTo>
                  <a:lnTo>
                    <a:pt x="60" y="0"/>
                  </a:lnTo>
                  <a:lnTo>
                    <a:pt x="58" y="17"/>
                  </a:lnTo>
                  <a:lnTo>
                    <a:pt x="0" y="17"/>
                  </a:lnTo>
                  <a:lnTo>
                    <a:pt x="2" y="21"/>
                  </a:lnTo>
                  <a:lnTo>
                    <a:pt x="120" y="21"/>
                  </a:lnTo>
                  <a:lnTo>
                    <a:pt x="120" y="17"/>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313581" y="1120998"/>
            <a:ext cx="7397446" cy="5210873"/>
          </a:xfrm>
          <a:solidFill>
            <a:srgbClr val="002050">
              <a:alpha val="75000"/>
            </a:srgbClr>
          </a:solidFill>
        </p:spPr>
        <p:txBody>
          <a:bodyPr vert="horz" wrap="square" lIns="146304" tIns="91440" rIns="146304" bIns="91440" rtlCol="0" anchor="t" anchorCtr="0">
            <a:noAutofit/>
          </a:bodyPr>
          <a:lstStyle/>
          <a:p>
            <a:r>
              <a:rPr lang="en-GB" sz="8800" b="1" dirty="0">
                <a:latin typeface="Segoe UI Light" panose="020B0502040204020203" pitchFamily="34" charset="0"/>
                <a:cs typeface="Segoe UI Light" panose="020B0502040204020203" pitchFamily="34" charset="0"/>
              </a:rPr>
              <a:t>Exercise: Planning and Whiteboarding</a:t>
            </a:r>
            <a:r>
              <a:rPr lang="en-GB" sz="4400" dirty="0">
                <a:latin typeface="Segoe UI Light" panose="020B0502040204020203" pitchFamily="34" charset="0"/>
                <a:cs typeface="Segoe UI Light" panose="020B0502040204020203" pitchFamily="34" charset="0"/>
              </a:rPr>
              <a:t/>
            </a: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Automatically Deploying Your App on Azure from a template</a:t>
            </a:r>
            <a:endParaRPr lang="en-US" sz="4400" dirty="0">
              <a:solidFill>
                <a:schemeClr val="tx1"/>
              </a:solidFill>
            </a:endParaRP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233749522"/>
      </p:ext>
    </p:extLst>
  </p:cSld>
  <p:clrMapOvr>
    <a:overrideClrMapping bg1="dk1" tx1="lt1" bg2="dk2" tx2="lt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65" name="Picture 64"/>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7479412" cy="5210873"/>
          </a:xfrm>
          <a:solidFill>
            <a:srgbClr val="002050">
              <a:alpha val="75000"/>
            </a:srgbClr>
          </a:solidFill>
        </p:spPr>
        <p:txBody>
          <a:bodyPr vert="horz" wrap="square" lIns="146304" tIns="91440" rIns="146304" bIns="91440" rtlCol="0" anchor="t" anchorCtr="0">
            <a:noAutofit/>
          </a:bodyPr>
          <a:lstStyle/>
          <a:p>
            <a:r>
              <a:rPr lang="en-GB" sz="8800" b="1" dirty="0">
                <a:latin typeface="Segoe UI Light" panose="020B0502040204020203" pitchFamily="34" charset="0"/>
                <a:cs typeface="Segoe UI Light" panose="020B0502040204020203" pitchFamily="34" charset="0"/>
              </a:rPr>
              <a:t>Let’s do it ! </a:t>
            </a:r>
            <a:r>
              <a:rPr lang="en-GB" sz="4400" dirty="0">
                <a:latin typeface="Segoe UI Light" panose="020B0502040204020203" pitchFamily="34" charset="0"/>
                <a:cs typeface="Segoe UI Light" panose="020B0502040204020203" pitchFamily="34" charset="0"/>
              </a:rPr>
              <a:t/>
            </a: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Automatically Deploying Your App on Azure from a template</a:t>
            </a: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80" y="348330"/>
            <a:ext cx="2674752" cy="497201"/>
          </a:xfrm>
          <a:prstGeom prst="rect">
            <a:avLst/>
          </a:prstGeom>
        </p:spPr>
      </p:pic>
    </p:spTree>
    <p:extLst>
      <p:ext uri="{BB962C8B-B14F-4D97-AF65-F5344CB8AC3E}">
        <p14:creationId xmlns:p14="http://schemas.microsoft.com/office/powerpoint/2010/main" val="2182215464"/>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6540" y="832966"/>
            <a:ext cx="8229535" cy="1837298"/>
          </a:xfrm>
        </p:spPr>
        <p:txBody>
          <a:bodyPr/>
          <a:lstStyle/>
          <a:p>
            <a:r>
              <a:rPr lang="en-GB" dirty="0">
                <a:solidFill>
                  <a:schemeClr val="tx1"/>
                </a:solidFill>
              </a:rPr>
              <a:t>Day 1 Agenda</a:t>
            </a:r>
          </a:p>
        </p:txBody>
      </p:sp>
      <p:sp>
        <p:nvSpPr>
          <p:cNvPr id="2" name="Text Placeholder 1"/>
          <p:cNvSpPr>
            <a:spLocks noGrp="1"/>
          </p:cNvSpPr>
          <p:nvPr>
            <p:ph type="body" sz="quarter" idx="12"/>
          </p:nvPr>
        </p:nvSpPr>
        <p:spPr>
          <a:xfrm>
            <a:off x="276540" y="1759921"/>
            <a:ext cx="11414305" cy="4144468"/>
          </a:xfrm>
        </p:spPr>
        <p:txBody>
          <a:bodyPr/>
          <a:lstStyle/>
          <a:p>
            <a:r>
              <a:rPr lang="en-GB" sz="2800" dirty="0"/>
              <a:t>Let’s show you how to build out Azure </a:t>
            </a:r>
            <a:r>
              <a:rPr lang="en-GB" sz="2800" dirty="0" smtClean="0"/>
              <a:t>Solutions </a:t>
            </a:r>
            <a:r>
              <a:rPr lang="en-GB" sz="2800" dirty="0"/>
              <a:t>so you can build a pilot application workload.</a:t>
            </a:r>
          </a:p>
          <a:p>
            <a:endParaRPr lang="en-GB" sz="2800" b="1" dirty="0"/>
          </a:p>
          <a:p>
            <a:r>
              <a:rPr lang="en-GB" sz="2800" b="1" dirty="0"/>
              <a:t>Theory: </a:t>
            </a:r>
          </a:p>
          <a:p>
            <a:r>
              <a:rPr lang="en-GB" sz="2400" dirty="0"/>
              <a:t>Azure Background (Regions, Services) </a:t>
            </a:r>
          </a:p>
          <a:p>
            <a:r>
              <a:rPr lang="en-GB" sz="2400" dirty="0" smtClean="0"/>
              <a:t>Azure Portal 101</a:t>
            </a:r>
            <a:endParaRPr lang="en-GB" sz="2400" dirty="0"/>
          </a:p>
          <a:p>
            <a:r>
              <a:rPr lang="en-GB" sz="2400" dirty="0" smtClean="0"/>
              <a:t>Web Apps </a:t>
            </a:r>
            <a:r>
              <a:rPr lang="en-GB" sz="2400" dirty="0"/>
              <a:t>101</a:t>
            </a:r>
          </a:p>
          <a:p>
            <a:r>
              <a:rPr lang="en-GB" sz="2400" dirty="0" smtClean="0"/>
              <a:t>Azure SQL 101</a:t>
            </a:r>
          </a:p>
          <a:p>
            <a:r>
              <a:rPr lang="en-GB" sz="2400" dirty="0" smtClean="0"/>
              <a:t>Hybrid Connection Options 101</a:t>
            </a:r>
            <a:endParaRPr lang="en-GB" sz="2400" dirty="0"/>
          </a:p>
          <a:p>
            <a:r>
              <a:rPr lang="en-GB" sz="2400" dirty="0"/>
              <a:t>API Apps 101</a:t>
            </a:r>
          </a:p>
          <a:p>
            <a:endParaRPr lang="en-GB" sz="2400" b="1" dirty="0"/>
          </a:p>
          <a:p>
            <a:r>
              <a:rPr lang="en-GB" sz="2400" b="1" dirty="0"/>
              <a:t>Practical: </a:t>
            </a:r>
            <a:r>
              <a:rPr lang="en-GB" sz="2400" dirty="0"/>
              <a:t>Then let’s take a workload and move it.</a:t>
            </a:r>
          </a:p>
          <a:p>
            <a:endParaRPr lang="en-GB" dirty="0"/>
          </a:p>
          <a:p>
            <a:endParaRPr lang="en-GB"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7798" y="6133227"/>
            <a:ext cx="2459539" cy="457195"/>
          </a:xfrm>
          <a:prstGeom prst="rect">
            <a:avLst/>
          </a:prstGeom>
        </p:spPr>
      </p:pic>
    </p:spTree>
    <p:extLst>
      <p:ext uri="{BB962C8B-B14F-4D97-AF65-F5344CB8AC3E}">
        <p14:creationId xmlns:p14="http://schemas.microsoft.com/office/powerpoint/2010/main" val="2860075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00" y="233153"/>
            <a:ext cx="9921374" cy="508524"/>
          </a:xfrm>
        </p:spPr>
        <p:txBody>
          <a:bodyPr/>
          <a:lstStyle/>
          <a:p>
            <a:r>
              <a:rPr lang="en-GB" dirty="0" smtClean="0"/>
              <a:t>Cloud SMART Architecture</a:t>
            </a:r>
            <a:endParaRPr lang="en-US" dirty="0"/>
          </a:p>
        </p:txBody>
      </p:sp>
      <p:sp>
        <p:nvSpPr>
          <p:cNvPr id="3" name="Text Placeholder 2"/>
          <p:cNvSpPr>
            <a:spLocks noGrp="1"/>
          </p:cNvSpPr>
          <p:nvPr>
            <p:ph type="body" sz="quarter" idx="12"/>
          </p:nvPr>
        </p:nvSpPr>
        <p:spPr/>
        <p:txBody>
          <a:bodyPr/>
          <a:lstStyle/>
          <a:p>
            <a:r>
              <a:rPr lang="en-GB" dirty="0" smtClean="0"/>
              <a:t>Architect for the Cloud</a:t>
            </a:r>
            <a:endParaRPr lang="en-US" dirty="0"/>
          </a:p>
        </p:txBody>
      </p:sp>
      <p:sp>
        <p:nvSpPr>
          <p:cNvPr id="4" name="Content Placeholder 3"/>
          <p:cNvSpPr>
            <a:spLocks noGrp="1"/>
          </p:cNvSpPr>
          <p:nvPr>
            <p:ph idx="1"/>
          </p:nvPr>
        </p:nvSpPr>
        <p:spPr>
          <a:xfrm>
            <a:off x="297314" y="1385987"/>
            <a:ext cx="9929960" cy="4793607"/>
          </a:xfrm>
        </p:spPr>
        <p:txBody>
          <a:bodyPr/>
          <a:lstStyle/>
          <a:p>
            <a:pPr marL="0" indent="0">
              <a:lnSpc>
                <a:spcPct val="100000"/>
              </a:lnSpc>
              <a:spcAft>
                <a:spcPts val="612"/>
              </a:spcAft>
              <a:buNone/>
            </a:pPr>
            <a:r>
              <a:rPr lang="en-GB" sz="2448" dirty="0" smtClean="0"/>
              <a:t>Have you moved a Workload to Azure?</a:t>
            </a:r>
          </a:p>
          <a:p>
            <a:pPr marL="0" indent="0">
              <a:lnSpc>
                <a:spcPct val="100000"/>
              </a:lnSpc>
              <a:spcAft>
                <a:spcPts val="612"/>
              </a:spcAft>
              <a:buNone/>
            </a:pPr>
            <a:endParaRPr lang="en-GB" sz="2448" dirty="0"/>
          </a:p>
          <a:p>
            <a:pPr>
              <a:lnSpc>
                <a:spcPct val="100000"/>
              </a:lnSpc>
            </a:pPr>
            <a:r>
              <a:rPr lang="en-US" sz="2040" dirty="0" smtClean="0"/>
              <a:t>Our Cloud SMART </a:t>
            </a:r>
            <a:r>
              <a:rPr lang="en-US" sz="2040" dirty="0"/>
              <a:t>Architecture will </a:t>
            </a:r>
            <a:r>
              <a:rPr lang="en-US" sz="2040" dirty="0" smtClean="0"/>
              <a:t>review and </a:t>
            </a:r>
            <a:r>
              <a:rPr lang="en-US" sz="2040" dirty="0"/>
              <a:t>assess your existing </a:t>
            </a:r>
            <a:r>
              <a:rPr lang="en-US" sz="2040" dirty="0" smtClean="0"/>
              <a:t>workloads you’ve deployed to cloud</a:t>
            </a:r>
          </a:p>
          <a:p>
            <a:pPr marL="0" indent="0">
              <a:lnSpc>
                <a:spcPct val="100000"/>
              </a:lnSpc>
              <a:buNone/>
            </a:pPr>
            <a:endParaRPr lang="en-US" sz="2040" dirty="0" smtClean="0"/>
          </a:p>
          <a:p>
            <a:pPr>
              <a:lnSpc>
                <a:spcPct val="100000"/>
              </a:lnSpc>
            </a:pPr>
            <a:r>
              <a:rPr lang="en-GB" sz="2040" dirty="0" smtClean="0"/>
              <a:t>Why? To give you </a:t>
            </a:r>
            <a:r>
              <a:rPr lang="en-GB" sz="2040" dirty="0"/>
              <a:t>insights into how to improve your workloads design and use of cloud </a:t>
            </a:r>
            <a:r>
              <a:rPr lang="en-GB" sz="2040" dirty="0" smtClean="0"/>
              <a:t>services</a:t>
            </a:r>
          </a:p>
          <a:p>
            <a:pPr marL="0" indent="0">
              <a:lnSpc>
                <a:spcPct val="100000"/>
              </a:lnSpc>
              <a:buNone/>
            </a:pPr>
            <a:endParaRPr lang="en-GB" sz="2040" dirty="0" smtClean="0"/>
          </a:p>
          <a:p>
            <a:pPr>
              <a:lnSpc>
                <a:spcPct val="100000"/>
              </a:lnSpc>
            </a:pPr>
            <a:r>
              <a:rPr lang="en-GB" sz="2040" dirty="0" smtClean="0"/>
              <a:t>We provide </a:t>
            </a:r>
            <a:r>
              <a:rPr lang="en-GB" sz="2040" dirty="0"/>
              <a:t>advice &amp; best practice to enable you understand if your workloads align to cloud best </a:t>
            </a:r>
            <a:r>
              <a:rPr lang="en-GB" sz="2040" dirty="0" smtClean="0"/>
              <a:t>practices</a:t>
            </a:r>
          </a:p>
          <a:p>
            <a:pPr>
              <a:lnSpc>
                <a:spcPct val="100000"/>
              </a:lnSpc>
            </a:pPr>
            <a:endParaRPr lang="en-GB" sz="2040" dirty="0"/>
          </a:p>
          <a:p>
            <a:pPr>
              <a:lnSpc>
                <a:spcPct val="100000"/>
              </a:lnSpc>
            </a:pPr>
            <a:r>
              <a:rPr lang="en-GB" sz="2040" dirty="0" smtClean="0"/>
              <a:t>We offer this as a one-off or as part of an ongoing managed service</a:t>
            </a:r>
            <a:endParaRPr lang="en-GB" sz="2040" dirty="0"/>
          </a:p>
          <a:p>
            <a:pPr>
              <a:lnSpc>
                <a:spcPct val="100000"/>
              </a:lnSpc>
            </a:pPr>
            <a:endParaRPr lang="en-GB" sz="1836" dirty="0"/>
          </a:p>
        </p:txBody>
      </p:sp>
    </p:spTree>
    <p:extLst>
      <p:ext uri="{BB962C8B-B14F-4D97-AF65-F5344CB8AC3E}">
        <p14:creationId xmlns:p14="http://schemas.microsoft.com/office/powerpoint/2010/main" val="350256611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00" y="233153"/>
            <a:ext cx="9921374" cy="508524"/>
          </a:xfrm>
        </p:spPr>
        <p:txBody>
          <a:bodyPr/>
          <a:lstStyle/>
          <a:p>
            <a:r>
              <a:rPr lang="en-GB" dirty="0" smtClean="0"/>
              <a:t>Cloud SMART Architecture</a:t>
            </a:r>
            <a:endParaRPr lang="en-US" dirty="0"/>
          </a:p>
        </p:txBody>
      </p:sp>
      <p:sp>
        <p:nvSpPr>
          <p:cNvPr id="3" name="Text Placeholder 2"/>
          <p:cNvSpPr>
            <a:spLocks noGrp="1"/>
          </p:cNvSpPr>
          <p:nvPr>
            <p:ph type="body" sz="quarter" idx="12"/>
          </p:nvPr>
        </p:nvSpPr>
        <p:spPr/>
        <p:txBody>
          <a:bodyPr/>
          <a:lstStyle/>
          <a:p>
            <a:r>
              <a:rPr lang="en-GB" dirty="0" smtClean="0"/>
              <a:t>Architect for the Cloud</a:t>
            </a:r>
            <a:endParaRPr lang="en-US" dirty="0"/>
          </a:p>
        </p:txBody>
      </p:sp>
      <p:sp>
        <p:nvSpPr>
          <p:cNvPr id="4" name="Content Placeholder 3"/>
          <p:cNvSpPr>
            <a:spLocks noGrp="1"/>
          </p:cNvSpPr>
          <p:nvPr>
            <p:ph idx="1"/>
          </p:nvPr>
        </p:nvSpPr>
        <p:spPr>
          <a:xfrm>
            <a:off x="297314" y="1385987"/>
            <a:ext cx="9929960" cy="465373"/>
          </a:xfrm>
        </p:spPr>
        <p:txBody>
          <a:bodyPr/>
          <a:lstStyle/>
          <a:p>
            <a:pPr marL="0" indent="0">
              <a:lnSpc>
                <a:spcPct val="100000"/>
              </a:lnSpc>
              <a:buNone/>
            </a:pPr>
            <a:r>
              <a:rPr lang="en-GB" sz="2400" dirty="0" smtClean="0"/>
              <a:t>Don’t need it?.........</a:t>
            </a:r>
          </a:p>
          <a:p>
            <a:pPr marL="0" indent="0">
              <a:lnSpc>
                <a:spcPct val="100000"/>
              </a:lnSpc>
              <a:buNone/>
            </a:pPr>
            <a:endParaRPr lang="en-GB" sz="2400" dirty="0"/>
          </a:p>
          <a:p>
            <a:pPr>
              <a:lnSpc>
                <a:spcPct val="100000"/>
              </a:lnSpc>
            </a:pPr>
            <a:endParaRPr lang="en-GB" sz="2040" dirty="0"/>
          </a:p>
          <a:p>
            <a:pPr>
              <a:lnSpc>
                <a:spcPct val="100000"/>
              </a:lnSpc>
            </a:pPr>
            <a:endParaRPr lang="en-GB" sz="2040" dirty="0" smtClean="0"/>
          </a:p>
          <a:p>
            <a:pPr>
              <a:lnSpc>
                <a:spcPct val="100000"/>
              </a:lnSpc>
            </a:pPr>
            <a:endParaRPr lang="en-GB" sz="2040" dirty="0"/>
          </a:p>
          <a:p>
            <a:pPr>
              <a:lnSpc>
                <a:spcPct val="100000"/>
              </a:lnSpc>
            </a:pPr>
            <a:endParaRPr lang="en-GB" sz="1836" dirty="0"/>
          </a:p>
        </p:txBody>
      </p:sp>
      <p:sp>
        <p:nvSpPr>
          <p:cNvPr id="6" name="Content Placeholder 3"/>
          <p:cNvSpPr txBox="1">
            <a:spLocks/>
          </p:cNvSpPr>
          <p:nvPr/>
        </p:nvSpPr>
        <p:spPr>
          <a:xfrm>
            <a:off x="316840" y="1987279"/>
            <a:ext cx="8046632" cy="495974"/>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nSpc>
                <a:spcPct val="100000"/>
              </a:lnSpc>
            </a:pPr>
            <a:r>
              <a:rPr lang="en-GB" sz="2040" dirty="0" smtClean="0"/>
              <a:t>100% of our engagement have identified critical security issues</a:t>
            </a:r>
          </a:p>
          <a:p>
            <a:pPr marL="0" indent="0">
              <a:lnSpc>
                <a:spcPct val="100000"/>
              </a:lnSpc>
              <a:buNone/>
            </a:pPr>
            <a:endParaRPr lang="en-GB" dirty="0"/>
          </a:p>
        </p:txBody>
      </p:sp>
      <p:sp>
        <p:nvSpPr>
          <p:cNvPr id="7" name="Content Placeholder 3"/>
          <p:cNvSpPr txBox="1">
            <a:spLocks/>
          </p:cNvSpPr>
          <p:nvPr/>
        </p:nvSpPr>
        <p:spPr>
          <a:xfrm>
            <a:off x="294323" y="2511924"/>
            <a:ext cx="8046632" cy="495974"/>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nSpc>
                <a:spcPct val="100000"/>
              </a:lnSpc>
            </a:pPr>
            <a:r>
              <a:rPr lang="en-GB" sz="2040" dirty="0"/>
              <a:t>100% of our engagements have shown financial improvements</a:t>
            </a:r>
          </a:p>
          <a:p>
            <a:pPr marL="0" indent="0">
              <a:lnSpc>
                <a:spcPct val="100000"/>
              </a:lnSpc>
              <a:buNone/>
            </a:pPr>
            <a:endParaRPr lang="en-GB" dirty="0"/>
          </a:p>
        </p:txBody>
      </p:sp>
      <p:sp>
        <p:nvSpPr>
          <p:cNvPr id="8" name="Content Placeholder 3"/>
          <p:cNvSpPr txBox="1">
            <a:spLocks/>
          </p:cNvSpPr>
          <p:nvPr/>
        </p:nvSpPr>
        <p:spPr>
          <a:xfrm>
            <a:off x="336787" y="5563842"/>
            <a:ext cx="8046632" cy="495974"/>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00000"/>
              </a:lnSpc>
              <a:buNone/>
            </a:pPr>
            <a:r>
              <a:rPr lang="en-GB" sz="2400" dirty="0"/>
              <a:t>Can you afford not to do it?</a:t>
            </a:r>
          </a:p>
          <a:p>
            <a:pPr marL="0" indent="0">
              <a:lnSpc>
                <a:spcPct val="100000"/>
              </a:lnSpc>
              <a:buNone/>
            </a:pPr>
            <a:endParaRPr lang="en-GB" dirty="0"/>
          </a:p>
        </p:txBody>
      </p:sp>
      <p:sp>
        <p:nvSpPr>
          <p:cNvPr id="9" name="Content Placeholder 3"/>
          <p:cNvSpPr txBox="1">
            <a:spLocks/>
          </p:cNvSpPr>
          <p:nvPr/>
        </p:nvSpPr>
        <p:spPr>
          <a:xfrm>
            <a:off x="293744" y="3032238"/>
            <a:ext cx="8046632" cy="495974"/>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nSpc>
                <a:spcPct val="100000"/>
              </a:lnSpc>
            </a:pPr>
            <a:r>
              <a:rPr lang="en-GB" sz="2040" dirty="0" smtClean="0"/>
              <a:t>75% had inadequate DR</a:t>
            </a:r>
          </a:p>
          <a:p>
            <a:pPr marL="0" indent="0">
              <a:lnSpc>
                <a:spcPct val="100000"/>
              </a:lnSpc>
              <a:buNone/>
            </a:pPr>
            <a:endParaRPr lang="en-GB" dirty="0"/>
          </a:p>
        </p:txBody>
      </p:sp>
      <p:sp>
        <p:nvSpPr>
          <p:cNvPr id="10" name="Content Placeholder 3"/>
          <p:cNvSpPr txBox="1">
            <a:spLocks/>
          </p:cNvSpPr>
          <p:nvPr/>
        </p:nvSpPr>
        <p:spPr>
          <a:xfrm>
            <a:off x="294323" y="3516637"/>
            <a:ext cx="8046632" cy="495974"/>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nSpc>
                <a:spcPct val="100000"/>
              </a:lnSpc>
            </a:pPr>
            <a:r>
              <a:rPr lang="en-GB" sz="2040" dirty="0" smtClean="0"/>
              <a:t>80% had one or more virtual machines with no anti-virus</a:t>
            </a:r>
          </a:p>
          <a:p>
            <a:pPr marL="0" indent="0">
              <a:lnSpc>
                <a:spcPct val="100000"/>
              </a:lnSpc>
              <a:buNone/>
            </a:pPr>
            <a:endParaRPr lang="en-GB" dirty="0"/>
          </a:p>
        </p:txBody>
      </p:sp>
      <p:sp>
        <p:nvSpPr>
          <p:cNvPr id="11" name="Content Placeholder 3"/>
          <p:cNvSpPr txBox="1">
            <a:spLocks/>
          </p:cNvSpPr>
          <p:nvPr/>
        </p:nvSpPr>
        <p:spPr>
          <a:xfrm>
            <a:off x="294323" y="4001036"/>
            <a:ext cx="8046632" cy="495974"/>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nSpc>
                <a:spcPct val="100000"/>
              </a:lnSpc>
            </a:pPr>
            <a:r>
              <a:rPr lang="en-GB" sz="2040" dirty="0" smtClean="0"/>
              <a:t>75% didn’t even have Multi-factor authentication configured</a:t>
            </a:r>
          </a:p>
          <a:p>
            <a:pPr marL="0" indent="0">
              <a:lnSpc>
                <a:spcPct val="100000"/>
              </a:lnSpc>
              <a:buNone/>
            </a:pPr>
            <a:endParaRPr lang="en-GB" dirty="0"/>
          </a:p>
        </p:txBody>
      </p:sp>
      <p:sp>
        <p:nvSpPr>
          <p:cNvPr id="12" name="Content Placeholder 3"/>
          <p:cNvSpPr txBox="1">
            <a:spLocks/>
          </p:cNvSpPr>
          <p:nvPr/>
        </p:nvSpPr>
        <p:spPr>
          <a:xfrm>
            <a:off x="294323" y="4497010"/>
            <a:ext cx="8046632" cy="495974"/>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nSpc>
                <a:spcPct val="100000"/>
              </a:lnSpc>
            </a:pPr>
            <a:r>
              <a:rPr lang="en-GB" sz="2040" dirty="0" smtClean="0"/>
              <a:t>10% said they’d do the remediation's themselves…</a:t>
            </a:r>
          </a:p>
          <a:p>
            <a:pPr marL="0" indent="0">
              <a:lnSpc>
                <a:spcPct val="100000"/>
              </a:lnSpc>
              <a:buNone/>
            </a:pPr>
            <a:endParaRPr lang="en-GB" dirty="0"/>
          </a:p>
        </p:txBody>
      </p:sp>
      <p:sp>
        <p:nvSpPr>
          <p:cNvPr id="13" name="Content Placeholder 3"/>
          <p:cNvSpPr txBox="1">
            <a:spLocks/>
          </p:cNvSpPr>
          <p:nvPr/>
        </p:nvSpPr>
        <p:spPr>
          <a:xfrm>
            <a:off x="293744" y="4969834"/>
            <a:ext cx="10067697" cy="495974"/>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nSpc>
                <a:spcPct val="100000"/>
              </a:lnSpc>
            </a:pPr>
            <a:r>
              <a:rPr lang="en-GB" sz="2040" dirty="0" smtClean="0"/>
              <a:t>…of that 10%, 100% had made less than 3 changes in the following 3 months</a:t>
            </a:r>
          </a:p>
          <a:p>
            <a:pPr marL="0" indent="0">
              <a:lnSpc>
                <a:spcPct val="100000"/>
              </a:lnSpc>
              <a:buNone/>
            </a:pPr>
            <a:endParaRPr lang="en-GB" dirty="0"/>
          </a:p>
        </p:txBody>
      </p:sp>
    </p:spTree>
    <p:extLst>
      <p:ext uri="{BB962C8B-B14F-4D97-AF65-F5344CB8AC3E}">
        <p14:creationId xmlns:p14="http://schemas.microsoft.com/office/powerpoint/2010/main" val="171668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00" y="233153"/>
            <a:ext cx="9921374" cy="508524"/>
          </a:xfrm>
        </p:spPr>
        <p:txBody>
          <a:bodyPr/>
          <a:lstStyle/>
          <a:p>
            <a:r>
              <a:rPr lang="en-GB" dirty="0" smtClean="0"/>
              <a:t>Cloud SMART Architecture</a:t>
            </a:r>
            <a:endParaRPr lang="en-US" dirty="0"/>
          </a:p>
        </p:txBody>
      </p:sp>
      <p:sp>
        <p:nvSpPr>
          <p:cNvPr id="3" name="Text Placeholder 2"/>
          <p:cNvSpPr>
            <a:spLocks noGrp="1"/>
          </p:cNvSpPr>
          <p:nvPr>
            <p:ph type="body" sz="quarter" idx="12"/>
          </p:nvPr>
        </p:nvSpPr>
        <p:spPr/>
        <p:txBody>
          <a:bodyPr/>
          <a:lstStyle/>
          <a:p>
            <a:r>
              <a:rPr lang="en-GB" dirty="0" smtClean="0"/>
              <a:t>Architect for the Cloud</a:t>
            </a:r>
            <a:endParaRPr lang="en-US" dirty="0"/>
          </a:p>
        </p:txBody>
      </p:sp>
      <p:sp>
        <p:nvSpPr>
          <p:cNvPr id="4" name="Content Placeholder 3"/>
          <p:cNvSpPr>
            <a:spLocks noGrp="1"/>
          </p:cNvSpPr>
          <p:nvPr>
            <p:ph idx="1"/>
          </p:nvPr>
        </p:nvSpPr>
        <p:spPr>
          <a:xfrm>
            <a:off x="297314" y="1385987"/>
            <a:ext cx="9929960" cy="465373"/>
          </a:xfrm>
        </p:spPr>
        <p:txBody>
          <a:bodyPr/>
          <a:lstStyle/>
          <a:p>
            <a:pPr marL="0" indent="0">
              <a:lnSpc>
                <a:spcPct val="100000"/>
              </a:lnSpc>
              <a:buNone/>
            </a:pPr>
            <a:r>
              <a:rPr lang="en-GB" sz="2400" u="sng" dirty="0" smtClean="0"/>
              <a:t>Valid for </a:t>
            </a:r>
            <a:r>
              <a:rPr lang="en-GB" sz="2400" u="sng" dirty="0" smtClean="0">
                <a:solidFill>
                  <a:schemeClr val="tx2"/>
                </a:solidFill>
              </a:rPr>
              <a:t>TODAY</a:t>
            </a:r>
            <a:r>
              <a:rPr lang="en-GB" sz="2400" u="sng" dirty="0" smtClean="0"/>
              <a:t> only…</a:t>
            </a:r>
          </a:p>
          <a:p>
            <a:pPr marL="0" indent="0">
              <a:lnSpc>
                <a:spcPct val="100000"/>
              </a:lnSpc>
              <a:buNone/>
            </a:pPr>
            <a:endParaRPr lang="en-GB" sz="2400" dirty="0"/>
          </a:p>
          <a:p>
            <a:pPr>
              <a:lnSpc>
                <a:spcPct val="100000"/>
              </a:lnSpc>
            </a:pPr>
            <a:endParaRPr lang="en-GB" sz="2040" dirty="0"/>
          </a:p>
          <a:p>
            <a:pPr>
              <a:lnSpc>
                <a:spcPct val="100000"/>
              </a:lnSpc>
            </a:pPr>
            <a:endParaRPr lang="en-GB" sz="2040" dirty="0" smtClean="0"/>
          </a:p>
          <a:p>
            <a:pPr>
              <a:lnSpc>
                <a:spcPct val="100000"/>
              </a:lnSpc>
            </a:pPr>
            <a:endParaRPr lang="en-GB" sz="2040" dirty="0"/>
          </a:p>
          <a:p>
            <a:pPr>
              <a:lnSpc>
                <a:spcPct val="100000"/>
              </a:lnSpc>
            </a:pPr>
            <a:endParaRPr lang="en-GB" sz="1836" dirty="0"/>
          </a:p>
        </p:txBody>
      </p:sp>
      <p:sp>
        <p:nvSpPr>
          <p:cNvPr id="6" name="Content Placeholder 3"/>
          <p:cNvSpPr txBox="1">
            <a:spLocks/>
          </p:cNvSpPr>
          <p:nvPr/>
        </p:nvSpPr>
        <p:spPr>
          <a:xfrm>
            <a:off x="316839" y="1987279"/>
            <a:ext cx="9376079" cy="495974"/>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nSpc>
                <a:spcPct val="100000"/>
              </a:lnSpc>
            </a:pPr>
            <a:r>
              <a:rPr lang="en-GB" sz="2040" dirty="0" smtClean="0"/>
              <a:t>Speak to Eric and get a free Cloud SMART Architecture for one workload*</a:t>
            </a:r>
          </a:p>
          <a:p>
            <a:pPr marL="0" indent="0">
              <a:lnSpc>
                <a:spcPct val="100000"/>
              </a:lnSpc>
              <a:buNone/>
            </a:pPr>
            <a:endParaRPr lang="en-GB" dirty="0"/>
          </a:p>
        </p:txBody>
      </p:sp>
      <p:sp>
        <p:nvSpPr>
          <p:cNvPr id="7" name="Content Placeholder 3"/>
          <p:cNvSpPr txBox="1">
            <a:spLocks/>
          </p:cNvSpPr>
          <p:nvPr/>
        </p:nvSpPr>
        <p:spPr>
          <a:xfrm>
            <a:off x="294323" y="2511924"/>
            <a:ext cx="9581474" cy="495974"/>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nSpc>
                <a:spcPct val="100000"/>
              </a:lnSpc>
            </a:pPr>
            <a:r>
              <a:rPr lang="en-GB" sz="2040" dirty="0" smtClean="0"/>
              <a:t>You’ll get a half day assessment/ review of your nominated workload</a:t>
            </a:r>
            <a:endParaRPr lang="en-GB" sz="2040" dirty="0"/>
          </a:p>
          <a:p>
            <a:pPr marL="0" indent="0">
              <a:lnSpc>
                <a:spcPct val="100000"/>
              </a:lnSpc>
              <a:buNone/>
            </a:pPr>
            <a:endParaRPr lang="en-GB" dirty="0"/>
          </a:p>
        </p:txBody>
      </p:sp>
      <p:sp>
        <p:nvSpPr>
          <p:cNvPr id="9" name="Content Placeholder 3"/>
          <p:cNvSpPr txBox="1">
            <a:spLocks/>
          </p:cNvSpPr>
          <p:nvPr/>
        </p:nvSpPr>
        <p:spPr>
          <a:xfrm>
            <a:off x="293744" y="3032238"/>
            <a:ext cx="8046632" cy="495974"/>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nSpc>
                <a:spcPct val="100000"/>
              </a:lnSpc>
            </a:pPr>
            <a:r>
              <a:rPr lang="en-GB" sz="2040" dirty="0" smtClean="0"/>
              <a:t>Report output detailing our recommendations</a:t>
            </a:r>
          </a:p>
          <a:p>
            <a:pPr marL="0" indent="0">
              <a:lnSpc>
                <a:spcPct val="100000"/>
              </a:lnSpc>
              <a:buNone/>
            </a:pPr>
            <a:endParaRPr lang="en-GB" dirty="0"/>
          </a:p>
        </p:txBody>
      </p:sp>
      <p:sp>
        <p:nvSpPr>
          <p:cNvPr id="14" name="Content Placeholder 3"/>
          <p:cNvSpPr txBox="1">
            <a:spLocks/>
          </p:cNvSpPr>
          <p:nvPr/>
        </p:nvSpPr>
        <p:spPr>
          <a:xfrm>
            <a:off x="282089" y="5783237"/>
            <a:ext cx="9929960" cy="465373"/>
          </a:xfrm>
          <a:prstGeom prst="rect">
            <a:avLst/>
          </a:prstGeom>
        </p:spPr>
        <p:txBody>
          <a:bodyPr vert="horz" lIns="91440" tIns="45720" rIns="91440" bIns="45720" rtlCol="0">
            <a:noAutofit/>
          </a:bodyPr>
          <a:lstStyle>
            <a:lvl1pPr marL="276865" indent="-276865" algn="l" defTabSz="932559" rtl="0" eaLnBrk="1" latinLnBrk="0" hangingPunct="1">
              <a:lnSpc>
                <a:spcPct val="90000"/>
              </a:lnSpc>
              <a:spcBef>
                <a:spcPts val="0"/>
              </a:spcBef>
              <a:spcAft>
                <a:spcPts val="408"/>
              </a:spcAft>
              <a:buSzPct val="100000"/>
              <a:buFontTx/>
              <a:buBlip>
                <a:blip r:embed="rId2"/>
              </a:buBlip>
              <a:defRPr lang="en-US" sz="1836" kern="1200">
                <a:solidFill>
                  <a:schemeClr val="bg2"/>
                </a:solidFill>
                <a:latin typeface="Segoe UI" panose="020B0502040204020203" pitchFamily="34" charset="0"/>
                <a:ea typeface="+mn-ea"/>
                <a:cs typeface="Segoe UI" panose="020B0502040204020203" pitchFamily="34" charset="0"/>
              </a:defRPr>
            </a:lvl1pPr>
            <a:lvl2pPr marL="642780" indent="-276865" algn="l" defTabSz="932559" rtl="0" eaLnBrk="1" latinLnBrk="0" hangingPunct="1">
              <a:lnSpc>
                <a:spcPct val="90000"/>
              </a:lnSpc>
              <a:spcBef>
                <a:spcPts val="0"/>
              </a:spcBef>
              <a:spcAft>
                <a:spcPts val="408"/>
              </a:spcAft>
              <a:buSzPct val="90000"/>
              <a:buFont typeface="Arial" pitchFamily="34" charset="0"/>
              <a:buChar char="•"/>
              <a:tabLst>
                <a:tab pos="642780" algn="l"/>
              </a:tabLst>
              <a:defRPr lang="en-US" sz="1632" kern="1200">
                <a:solidFill>
                  <a:schemeClr val="bg2"/>
                </a:solidFill>
                <a:latin typeface="Segoe UI" panose="020B0502040204020203" pitchFamily="34" charset="0"/>
                <a:ea typeface="+mn-ea"/>
                <a:cs typeface="Segoe UI" panose="020B0502040204020203" pitchFamily="34" charset="0"/>
              </a:defRPr>
            </a:lvl2pPr>
            <a:lvl3pPr marL="819260" indent="-176481" algn="l" defTabSz="932559" rtl="0" eaLnBrk="1" latinLnBrk="0" hangingPunct="1">
              <a:lnSpc>
                <a:spcPct val="90000"/>
              </a:lnSpc>
              <a:spcBef>
                <a:spcPts val="0"/>
              </a:spcBef>
              <a:spcAft>
                <a:spcPts val="408"/>
              </a:spcAft>
              <a:buSzPct val="90000"/>
              <a:buFont typeface="Arial" pitchFamily="34" charset="0"/>
              <a:buChar char="•"/>
              <a:defRPr lang="en-US" sz="1428" kern="1200">
                <a:solidFill>
                  <a:schemeClr val="bg2"/>
                </a:solidFill>
                <a:latin typeface="Segoe UI" panose="020B0502040204020203" pitchFamily="34" charset="0"/>
                <a:ea typeface="+mn-ea"/>
                <a:cs typeface="Segoe UI" panose="020B0502040204020203" pitchFamily="34" charset="0"/>
              </a:defRPr>
            </a:lvl3pPr>
            <a:lvl4pPr marL="1096125" indent="-176481" algn="l" defTabSz="932559" rtl="0" eaLnBrk="1" latinLnBrk="0" hangingPunct="1">
              <a:lnSpc>
                <a:spcPct val="90000"/>
              </a:lnSpc>
              <a:spcBef>
                <a:spcPts val="0"/>
              </a:spcBef>
              <a:spcAft>
                <a:spcPts val="408"/>
              </a:spcAft>
              <a:buSzPct val="90000"/>
              <a:buFont typeface="Arial" pitchFamily="34" charset="0"/>
              <a:buChar char="•"/>
              <a:tabLst>
                <a:tab pos="932597" algn="l"/>
              </a:tabLst>
              <a:defRPr lang="en-US" sz="1224" kern="1200">
                <a:solidFill>
                  <a:schemeClr val="bg2"/>
                </a:solidFill>
                <a:latin typeface="Segoe UI" panose="020B0502040204020203" pitchFamily="34" charset="0"/>
                <a:ea typeface="+mn-ea"/>
                <a:cs typeface="Segoe UI" panose="020B0502040204020203" pitchFamily="34" charset="0"/>
              </a:defRPr>
            </a:lvl4pPr>
            <a:lvl5pPr marL="1372989" indent="-187815" algn="l" defTabSz="932559" rtl="0" eaLnBrk="1" latinLnBrk="0" hangingPunct="1">
              <a:lnSpc>
                <a:spcPct val="90000"/>
              </a:lnSpc>
              <a:spcBef>
                <a:spcPts val="0"/>
              </a:spcBef>
              <a:spcAft>
                <a:spcPts val="408"/>
              </a:spcAft>
              <a:buSzPct val="90000"/>
              <a:buFont typeface="Arial" pitchFamily="34" charset="0"/>
              <a:buChar char="•"/>
              <a:defRPr lang="en-US" sz="1224" kern="1200">
                <a:solidFill>
                  <a:schemeClr val="bg2"/>
                </a:solidFill>
                <a:latin typeface="Segoe UI" panose="020B0502040204020203" pitchFamily="34" charset="0"/>
                <a:ea typeface="+mn-ea"/>
                <a:cs typeface="Segoe UI" panose="020B0502040204020203"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00000"/>
              </a:lnSpc>
              <a:buFontTx/>
              <a:buNone/>
            </a:pPr>
            <a:r>
              <a:rPr lang="en-GB" sz="1800" dirty="0" smtClean="0"/>
              <a:t>* Workload needs to contain less than 10 virtual machines/Azure services</a:t>
            </a:r>
          </a:p>
          <a:p>
            <a:pPr marL="0" indent="0">
              <a:lnSpc>
                <a:spcPct val="100000"/>
              </a:lnSpc>
              <a:buFontTx/>
              <a:buNone/>
            </a:pPr>
            <a:endParaRPr lang="en-GB" sz="1800" dirty="0" smtClean="0"/>
          </a:p>
          <a:p>
            <a:pPr>
              <a:lnSpc>
                <a:spcPct val="100000"/>
              </a:lnSpc>
            </a:pPr>
            <a:endParaRPr lang="en-GB" sz="1800" dirty="0" smtClean="0"/>
          </a:p>
          <a:p>
            <a:pPr>
              <a:lnSpc>
                <a:spcPct val="100000"/>
              </a:lnSpc>
            </a:pPr>
            <a:endParaRPr lang="en-GB" sz="1800" dirty="0" smtClean="0"/>
          </a:p>
          <a:p>
            <a:pPr>
              <a:lnSpc>
                <a:spcPct val="100000"/>
              </a:lnSpc>
            </a:pPr>
            <a:endParaRPr lang="en-GB" sz="1800" dirty="0" smtClean="0"/>
          </a:p>
          <a:p>
            <a:pPr>
              <a:lnSpc>
                <a:spcPct val="100000"/>
              </a:lnSpc>
            </a:pPr>
            <a:endParaRPr lang="en-GB" sz="1800" dirty="0"/>
          </a:p>
        </p:txBody>
      </p:sp>
    </p:spTree>
    <p:extLst>
      <p:ext uri="{BB962C8B-B14F-4D97-AF65-F5344CB8AC3E}">
        <p14:creationId xmlns:p14="http://schemas.microsoft.com/office/powerpoint/2010/main" val="1508639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674621" y="3641278"/>
            <a:ext cx="3528392" cy="3528392"/>
          </a:xfrm>
          <a:prstGeom prst="rect">
            <a:avLst/>
          </a:prstGeom>
          <a:scene3d>
            <a:camera prst="orthographicFront"/>
            <a:lightRig rig="threePt" dir="t"/>
          </a:scene3d>
          <a:sp3d>
            <a:bevelT w="139700" prst="cross"/>
          </a:sp3d>
        </p:spPr>
      </p:pic>
      <p:sp>
        <p:nvSpPr>
          <p:cNvPr id="2" name="Text Placeholder 1"/>
          <p:cNvSpPr>
            <a:spLocks noGrp="1"/>
          </p:cNvSpPr>
          <p:nvPr>
            <p:ph type="body" sz="quarter" idx="10"/>
          </p:nvPr>
        </p:nvSpPr>
        <p:spPr>
          <a:xfrm>
            <a:off x="274638" y="1769070"/>
            <a:ext cx="9832031" cy="5184576"/>
          </a:xfrm>
        </p:spPr>
        <p:txBody>
          <a:bodyPr/>
          <a:lstStyle/>
          <a:p>
            <a:pPr marL="0" indent="0">
              <a:buNone/>
            </a:pPr>
            <a:r>
              <a:rPr lang="en-GB" dirty="0">
                <a:solidFill>
                  <a:schemeClr val="tx1"/>
                </a:solidFill>
              </a:rPr>
              <a:t>We hope you have enjoyed the days, we have one last ask of you.</a:t>
            </a:r>
          </a:p>
          <a:p>
            <a:pPr marL="0" indent="0">
              <a:buNone/>
            </a:pPr>
            <a:endParaRPr lang="en-GB" dirty="0"/>
          </a:p>
          <a:p>
            <a:pPr marL="0" indent="0">
              <a:buNone/>
            </a:pPr>
            <a:r>
              <a:rPr lang="en-GB" dirty="0">
                <a:solidFill>
                  <a:srgbClr val="002050"/>
                </a:solidFill>
              </a:rPr>
              <a:t>Please out your evaluation forms to give us feedback on what we did right and how we can improve the sessions next time. </a:t>
            </a:r>
          </a:p>
          <a:p>
            <a:pPr marL="0" indent="0">
              <a:buNone/>
            </a:pPr>
            <a:endParaRPr lang="en-GB" dirty="0">
              <a:solidFill>
                <a:srgbClr val="B4A0FF"/>
              </a:solidFill>
            </a:endParaRPr>
          </a:p>
          <a:p>
            <a:pPr marL="0" indent="0">
              <a:buNone/>
            </a:pPr>
            <a:r>
              <a:rPr lang="en-GB" b="1" i="1" dirty="0">
                <a:solidFill>
                  <a:schemeClr val="tx1"/>
                </a:solidFill>
              </a:rPr>
              <a:t>Your feedback is </a:t>
            </a:r>
            <a:r>
              <a:rPr lang="en-GB" b="1" i="1" u="sng" dirty="0">
                <a:solidFill>
                  <a:schemeClr val="tx1"/>
                </a:solidFill>
              </a:rPr>
              <a:t>critical</a:t>
            </a:r>
            <a:r>
              <a:rPr lang="en-GB" b="1" i="1" dirty="0">
                <a:solidFill>
                  <a:schemeClr val="tx1"/>
                </a:solidFill>
              </a:rPr>
              <a:t> to making more of these sessions a success ! </a:t>
            </a:r>
          </a:p>
        </p:txBody>
      </p:sp>
      <p:sp>
        <p:nvSpPr>
          <p:cNvPr id="3" name="Title 2"/>
          <p:cNvSpPr>
            <a:spLocks noGrp="1"/>
          </p:cNvSpPr>
          <p:nvPr>
            <p:ph type="title"/>
          </p:nvPr>
        </p:nvSpPr>
        <p:spPr>
          <a:xfrm>
            <a:off x="274639" y="295274"/>
            <a:ext cx="11889564" cy="1473796"/>
          </a:xfrm>
        </p:spPr>
        <p:txBody>
          <a:bodyPr/>
          <a:lstStyle/>
          <a:p>
            <a:r>
              <a:rPr lang="en-GB" sz="8800" dirty="0">
                <a:solidFill>
                  <a:schemeClr val="tx1"/>
                </a:solidFill>
              </a:rPr>
              <a:t>Evaluation Forms </a:t>
            </a:r>
            <a:endParaRPr lang="en-US" sz="8800" dirty="0">
              <a:solidFill>
                <a:schemeClr val="tx1"/>
              </a:solidFill>
            </a:endParaRPr>
          </a:p>
        </p:txBody>
      </p:sp>
    </p:spTree>
    <p:extLst>
      <p:ext uri="{BB962C8B-B14F-4D97-AF65-F5344CB8AC3E}">
        <p14:creationId xmlns:p14="http://schemas.microsoft.com/office/powerpoint/2010/main" val="579107738"/>
      </p:ext>
    </p:extLst>
  </p:cSld>
  <p:clrMapOvr>
    <a:overrideClrMapping bg1="dk1" tx1="lt1" bg2="dk2" tx2="lt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2262" y="3222945"/>
            <a:ext cx="3935256" cy="731512"/>
          </a:xfrm>
          <a:prstGeom prst="rect">
            <a:avLst/>
          </a:prstGeom>
        </p:spPr>
      </p:pic>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6540" y="832966"/>
            <a:ext cx="8229535" cy="1837298"/>
          </a:xfrm>
        </p:spPr>
        <p:txBody>
          <a:bodyPr/>
          <a:lstStyle/>
          <a:p>
            <a:r>
              <a:rPr lang="en-GB" dirty="0">
                <a:solidFill>
                  <a:schemeClr val="tx1"/>
                </a:solidFill>
              </a:rPr>
              <a:t>Day </a:t>
            </a:r>
            <a:r>
              <a:rPr lang="en-GB" dirty="0" smtClean="0">
                <a:solidFill>
                  <a:schemeClr val="tx1"/>
                </a:solidFill>
              </a:rPr>
              <a:t>2 </a:t>
            </a:r>
            <a:r>
              <a:rPr lang="en-GB" dirty="0">
                <a:solidFill>
                  <a:schemeClr val="tx1"/>
                </a:solidFill>
              </a:rPr>
              <a:t>Agenda</a:t>
            </a:r>
          </a:p>
        </p:txBody>
      </p:sp>
      <p:sp>
        <p:nvSpPr>
          <p:cNvPr id="2" name="Text Placeholder 1"/>
          <p:cNvSpPr>
            <a:spLocks noGrp="1"/>
          </p:cNvSpPr>
          <p:nvPr>
            <p:ph type="body" sz="quarter" idx="12"/>
          </p:nvPr>
        </p:nvSpPr>
        <p:spPr>
          <a:xfrm>
            <a:off x="276540" y="1759921"/>
            <a:ext cx="11414305" cy="4144468"/>
          </a:xfrm>
        </p:spPr>
        <p:txBody>
          <a:bodyPr/>
          <a:lstStyle/>
          <a:p>
            <a:r>
              <a:rPr lang="en-US" sz="2800" dirty="0"/>
              <a:t>Let’s take your infrastructure and application scripts and use the platform and DevOps features of Azure to accelerate your deployments.</a:t>
            </a:r>
          </a:p>
          <a:p>
            <a:endParaRPr lang="en-US" sz="2800" dirty="0"/>
          </a:p>
          <a:p>
            <a:r>
              <a:rPr lang="en-US" sz="2800" b="1" dirty="0"/>
              <a:t>Theory: </a:t>
            </a:r>
          </a:p>
          <a:p>
            <a:r>
              <a:rPr lang="en-US" sz="2800" dirty="0"/>
              <a:t>Application Insights</a:t>
            </a:r>
          </a:p>
          <a:p>
            <a:r>
              <a:rPr lang="en-US" sz="2800" dirty="0"/>
              <a:t>Azure Functions, Logic Apps, &amp; Power Apps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7798" y="6133227"/>
            <a:ext cx="2459539" cy="457195"/>
          </a:xfrm>
          <a:prstGeom prst="rect">
            <a:avLst/>
          </a:prstGeom>
        </p:spPr>
      </p:pic>
    </p:spTree>
    <p:extLst>
      <p:ext uri="{BB962C8B-B14F-4D97-AF65-F5344CB8AC3E}">
        <p14:creationId xmlns:p14="http://schemas.microsoft.com/office/powerpoint/2010/main" val="507543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26798" y="0"/>
            <a:ext cx="6869305" cy="6994526"/>
          </a:xfrm>
          <a:prstGeom prst="rect">
            <a:avLst/>
          </a:prstGeom>
        </p:spPr>
      </p:pic>
      <p:sp>
        <p:nvSpPr>
          <p:cNvPr id="2" name="Title 1"/>
          <p:cNvSpPr>
            <a:spLocks noGrp="1"/>
          </p:cNvSpPr>
          <p:nvPr>
            <p:ph type="title"/>
          </p:nvPr>
        </p:nvSpPr>
        <p:spPr>
          <a:xfrm>
            <a:off x="313581" y="1120998"/>
            <a:ext cx="7056784" cy="4700091"/>
          </a:xfrm>
          <a:solidFill>
            <a:srgbClr val="002050">
              <a:alpha val="75000"/>
            </a:srgbClr>
          </a:solidFill>
        </p:spPr>
        <p:txBody>
          <a:bodyPr vert="horz" wrap="square" lIns="146304" tIns="91440" rIns="146304" bIns="91440" rtlCol="0" anchor="t" anchorCtr="0">
            <a:noAutofit/>
          </a:bodyPr>
          <a:lstStyle/>
          <a:p>
            <a:r>
              <a:rPr lang="en-GB" sz="5400" dirty="0">
                <a:latin typeface="Segoe UI Light" panose="020B0502040204020203" pitchFamily="34" charset="0"/>
                <a:cs typeface="Segoe UI Light" panose="020B0502040204020203" pitchFamily="34" charset="0"/>
              </a:rPr>
              <a:t>Azure Background</a:t>
            </a:r>
            <a:br>
              <a:rPr lang="en-GB" sz="5400" dirty="0">
                <a:latin typeface="Segoe UI Light" panose="020B0502040204020203" pitchFamily="34" charset="0"/>
                <a:cs typeface="Segoe UI Light" panose="020B0502040204020203" pitchFamily="34" charset="0"/>
              </a:rPr>
            </a:br>
            <a:r>
              <a:rPr lang="en-GB" sz="5400" dirty="0">
                <a:latin typeface="Segoe UI Light" panose="020B0502040204020203" pitchFamily="34" charset="0"/>
                <a:cs typeface="Segoe UI Light" panose="020B0502040204020203" pitchFamily="34" charset="0"/>
              </a:rPr>
              <a:t>Regions,</a:t>
            </a:r>
            <a:br>
              <a:rPr lang="en-GB" sz="5400" dirty="0">
                <a:latin typeface="Segoe UI Light" panose="020B0502040204020203" pitchFamily="34" charset="0"/>
                <a:cs typeface="Segoe UI Light" panose="020B0502040204020203" pitchFamily="34" charset="0"/>
              </a:rPr>
            </a:br>
            <a:r>
              <a:rPr lang="en-GB" sz="5400" dirty="0">
                <a:latin typeface="Segoe UI Light" panose="020B0502040204020203" pitchFamily="34" charset="0"/>
                <a:cs typeface="Segoe UI Light" panose="020B0502040204020203" pitchFamily="34" charset="0"/>
              </a:rPr>
              <a:t>Availability,</a:t>
            </a:r>
            <a:br>
              <a:rPr lang="en-GB" sz="5400" dirty="0">
                <a:latin typeface="Segoe UI Light" panose="020B0502040204020203" pitchFamily="34" charset="0"/>
                <a:cs typeface="Segoe UI Light" panose="020B0502040204020203" pitchFamily="34" charset="0"/>
              </a:rPr>
            </a:br>
            <a:r>
              <a:rPr lang="en-GB" sz="5400" dirty="0">
                <a:latin typeface="Segoe UI Light" panose="020B0502040204020203" pitchFamily="34" charset="0"/>
                <a:cs typeface="Segoe UI Light" panose="020B0502040204020203" pitchFamily="34" charset="0"/>
              </a:rPr>
              <a:t>Services</a:t>
            </a: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r>
              <a:rPr lang="en-GB" sz="4400" dirty="0">
                <a:solidFill>
                  <a:schemeClr val="tx1"/>
                </a:solidFill>
              </a:rPr>
              <a:t/>
            </a:r>
            <a:br>
              <a:rPr lang="en-GB" sz="4400" dirty="0">
                <a:solidFill>
                  <a:schemeClr val="tx1"/>
                </a:solidFill>
              </a:rPr>
            </a:br>
            <a:endParaRPr lang="en-US" sz="4400"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00" y="6250169"/>
            <a:ext cx="2674752" cy="497201"/>
          </a:xfrm>
          <a:prstGeom prst="rect">
            <a:avLst/>
          </a:prstGeom>
        </p:spPr>
      </p:pic>
    </p:spTree>
    <p:extLst>
      <p:ext uri="{BB962C8B-B14F-4D97-AF65-F5344CB8AC3E}">
        <p14:creationId xmlns:p14="http://schemas.microsoft.com/office/powerpoint/2010/main" val="368675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p:nvPr/>
        </p:nvSpPr>
        <p:spPr bwMode="auto">
          <a:xfrm>
            <a:off x="457580" y="309227"/>
            <a:ext cx="2834609" cy="47110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p:nvGrpSpPr>
        <p:grpSpPr>
          <a:xfrm>
            <a:off x="667315" y="1211263"/>
            <a:ext cx="2441996" cy="3650018"/>
            <a:chOff x="1189038" y="1212849"/>
            <a:chExt cx="3665531" cy="5478818"/>
          </a:xfrm>
        </p:grpSpPr>
        <p:sp>
          <p:nvSpPr>
            <p:cNvPr id="4" name="Rectangle 3"/>
            <p:cNvSpPr/>
            <p:nvPr/>
          </p:nvSpPr>
          <p:spPr bwMode="auto">
            <a:xfrm>
              <a:off x="1196969" y="6129132"/>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5" name="Rectangle 4"/>
            <p:cNvSpPr/>
            <p:nvPr/>
          </p:nvSpPr>
          <p:spPr bwMode="auto">
            <a:xfrm>
              <a:off x="1189038" y="5520025"/>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6" name="Rectangle 5"/>
            <p:cNvSpPr/>
            <p:nvPr/>
          </p:nvSpPr>
          <p:spPr bwMode="auto">
            <a:xfrm>
              <a:off x="1196969" y="4910915"/>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7" name="Rectangle 6"/>
            <p:cNvSpPr/>
            <p:nvPr/>
          </p:nvSpPr>
          <p:spPr bwMode="auto">
            <a:xfrm>
              <a:off x="1196969" y="4297095"/>
              <a:ext cx="3657600" cy="56724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8" name="Rectangle 7"/>
            <p:cNvSpPr/>
            <p:nvPr/>
          </p:nvSpPr>
          <p:spPr bwMode="auto">
            <a:xfrm>
              <a:off x="1196969" y="3684675"/>
              <a:ext cx="3657600" cy="56584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9" name="Rectangle 8"/>
            <p:cNvSpPr/>
            <p:nvPr/>
          </p:nvSpPr>
          <p:spPr bwMode="auto">
            <a:xfrm>
              <a:off x="1189038" y="3068224"/>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10" name="Rectangle 9"/>
            <p:cNvSpPr/>
            <p:nvPr/>
          </p:nvSpPr>
          <p:spPr bwMode="auto">
            <a:xfrm>
              <a:off x="1189038" y="2448762"/>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11" name="Rectangle 10"/>
            <p:cNvSpPr/>
            <p:nvPr/>
          </p:nvSpPr>
          <p:spPr bwMode="auto">
            <a:xfrm>
              <a:off x="1189038" y="1832311"/>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12" name="Rectangle 11"/>
            <p:cNvSpPr/>
            <p:nvPr/>
          </p:nvSpPr>
          <p:spPr bwMode="auto">
            <a:xfrm>
              <a:off x="1189038" y="1212849"/>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grpSp>
      <p:grpSp>
        <p:nvGrpSpPr>
          <p:cNvPr id="13" name="Group 12"/>
          <p:cNvGrpSpPr/>
          <p:nvPr/>
        </p:nvGrpSpPr>
        <p:grpSpPr>
          <a:xfrm>
            <a:off x="3771168" y="1217691"/>
            <a:ext cx="2447069" cy="3657600"/>
            <a:chOff x="1189038" y="1212849"/>
            <a:chExt cx="3665531" cy="5478818"/>
          </a:xfrm>
        </p:grpSpPr>
        <p:sp>
          <p:nvSpPr>
            <p:cNvPr id="14" name="Rectangle 13"/>
            <p:cNvSpPr/>
            <p:nvPr/>
          </p:nvSpPr>
          <p:spPr bwMode="auto">
            <a:xfrm>
              <a:off x="1196969" y="6129132"/>
              <a:ext cx="3657600"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15" name="Rectangle 14"/>
            <p:cNvSpPr/>
            <p:nvPr/>
          </p:nvSpPr>
          <p:spPr bwMode="auto">
            <a:xfrm>
              <a:off x="1189038" y="5520024"/>
              <a:ext cx="3657599"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16" name="Rectangle 15"/>
            <p:cNvSpPr/>
            <p:nvPr/>
          </p:nvSpPr>
          <p:spPr bwMode="auto">
            <a:xfrm>
              <a:off x="1196969" y="4910915"/>
              <a:ext cx="3657600"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17" name="Rectangle 16"/>
            <p:cNvSpPr/>
            <p:nvPr/>
          </p:nvSpPr>
          <p:spPr bwMode="auto">
            <a:xfrm>
              <a:off x="1196969" y="4297095"/>
              <a:ext cx="3657600" cy="5672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18" name="Rectangle 17"/>
            <p:cNvSpPr/>
            <p:nvPr/>
          </p:nvSpPr>
          <p:spPr bwMode="auto">
            <a:xfrm>
              <a:off x="1196969" y="3684675"/>
              <a:ext cx="3657600" cy="5658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19" name="Rectangle 18"/>
            <p:cNvSpPr/>
            <p:nvPr/>
          </p:nvSpPr>
          <p:spPr bwMode="auto">
            <a:xfrm>
              <a:off x="1189038" y="3068224"/>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20" name="Rectangle 19"/>
            <p:cNvSpPr/>
            <p:nvPr/>
          </p:nvSpPr>
          <p:spPr bwMode="auto">
            <a:xfrm>
              <a:off x="1189038" y="2448762"/>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21" name="Rectangle 20"/>
            <p:cNvSpPr/>
            <p:nvPr/>
          </p:nvSpPr>
          <p:spPr bwMode="auto">
            <a:xfrm>
              <a:off x="1189038" y="1832311"/>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22" name="Rectangle 21"/>
            <p:cNvSpPr/>
            <p:nvPr/>
          </p:nvSpPr>
          <p:spPr bwMode="auto">
            <a:xfrm>
              <a:off x="1189038" y="1212849"/>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grpSp>
      <p:grpSp>
        <p:nvGrpSpPr>
          <p:cNvPr id="23" name="Group 22"/>
          <p:cNvGrpSpPr/>
          <p:nvPr/>
        </p:nvGrpSpPr>
        <p:grpSpPr>
          <a:xfrm>
            <a:off x="6697216" y="1211263"/>
            <a:ext cx="2447069" cy="3657600"/>
            <a:chOff x="1189038" y="1212849"/>
            <a:chExt cx="3665531" cy="5478818"/>
          </a:xfrm>
        </p:grpSpPr>
        <p:sp>
          <p:nvSpPr>
            <p:cNvPr id="24" name="Rectangle 23"/>
            <p:cNvSpPr/>
            <p:nvPr/>
          </p:nvSpPr>
          <p:spPr bwMode="auto">
            <a:xfrm>
              <a:off x="1196969" y="6129132"/>
              <a:ext cx="3657600" cy="5625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25" name="Rectangle 24"/>
            <p:cNvSpPr/>
            <p:nvPr/>
          </p:nvSpPr>
          <p:spPr bwMode="auto">
            <a:xfrm>
              <a:off x="1189038" y="5520025"/>
              <a:ext cx="3657600" cy="5625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26" name="Rectangle 25"/>
            <p:cNvSpPr/>
            <p:nvPr/>
          </p:nvSpPr>
          <p:spPr bwMode="auto">
            <a:xfrm>
              <a:off x="1196969" y="4910915"/>
              <a:ext cx="3657600" cy="5625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27" name="Rectangle 26"/>
            <p:cNvSpPr/>
            <p:nvPr/>
          </p:nvSpPr>
          <p:spPr bwMode="auto">
            <a:xfrm>
              <a:off x="1196969" y="4297095"/>
              <a:ext cx="3657600" cy="56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28" name="Rectangle 27"/>
            <p:cNvSpPr/>
            <p:nvPr/>
          </p:nvSpPr>
          <p:spPr bwMode="auto">
            <a:xfrm>
              <a:off x="1196969" y="3684675"/>
              <a:ext cx="3657600" cy="565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29" name="Rectangle 28"/>
            <p:cNvSpPr/>
            <p:nvPr/>
          </p:nvSpPr>
          <p:spPr bwMode="auto">
            <a:xfrm>
              <a:off x="1189038" y="3068224"/>
              <a:ext cx="3657600" cy="569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30" name="Rectangle 29"/>
            <p:cNvSpPr/>
            <p:nvPr/>
          </p:nvSpPr>
          <p:spPr bwMode="auto">
            <a:xfrm>
              <a:off x="1189038" y="2448762"/>
              <a:ext cx="3657600" cy="572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31" name="Rectangle 30"/>
            <p:cNvSpPr/>
            <p:nvPr/>
          </p:nvSpPr>
          <p:spPr bwMode="auto">
            <a:xfrm>
              <a:off x="1189038" y="1832311"/>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32" name="Rectangle 31"/>
            <p:cNvSpPr/>
            <p:nvPr/>
          </p:nvSpPr>
          <p:spPr bwMode="auto">
            <a:xfrm>
              <a:off x="1189038" y="1212849"/>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grpSp>
      <p:grpSp>
        <p:nvGrpSpPr>
          <p:cNvPr id="33" name="Group 32"/>
          <p:cNvGrpSpPr/>
          <p:nvPr/>
        </p:nvGrpSpPr>
        <p:grpSpPr>
          <a:xfrm>
            <a:off x="9719841" y="1217691"/>
            <a:ext cx="2441996" cy="3650018"/>
            <a:chOff x="1189038" y="1212849"/>
            <a:chExt cx="3665531" cy="5478818"/>
          </a:xfrm>
          <a:solidFill>
            <a:schemeClr val="accent1"/>
          </a:solidFill>
        </p:grpSpPr>
        <p:sp>
          <p:nvSpPr>
            <p:cNvPr id="34" name="Rectangle 33"/>
            <p:cNvSpPr/>
            <p:nvPr/>
          </p:nvSpPr>
          <p:spPr bwMode="auto">
            <a:xfrm>
              <a:off x="1196969" y="6129132"/>
              <a:ext cx="3657600" cy="5625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35" name="Rectangle 34"/>
            <p:cNvSpPr/>
            <p:nvPr/>
          </p:nvSpPr>
          <p:spPr bwMode="auto">
            <a:xfrm>
              <a:off x="1189038" y="5520025"/>
              <a:ext cx="3657600" cy="5625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6" name="Rectangle 35"/>
            <p:cNvSpPr/>
            <p:nvPr/>
          </p:nvSpPr>
          <p:spPr bwMode="auto">
            <a:xfrm>
              <a:off x="1196969" y="4910915"/>
              <a:ext cx="3657600" cy="5625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37" name="Rectangle 36"/>
            <p:cNvSpPr/>
            <p:nvPr/>
          </p:nvSpPr>
          <p:spPr bwMode="auto">
            <a:xfrm>
              <a:off x="1196969" y="4297095"/>
              <a:ext cx="3657600" cy="5672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38" name="Rectangle 37"/>
            <p:cNvSpPr/>
            <p:nvPr/>
          </p:nvSpPr>
          <p:spPr bwMode="auto">
            <a:xfrm>
              <a:off x="1196969" y="3684675"/>
              <a:ext cx="3657600" cy="565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39" name="Rectangle 38"/>
            <p:cNvSpPr/>
            <p:nvPr/>
          </p:nvSpPr>
          <p:spPr bwMode="auto">
            <a:xfrm>
              <a:off x="1189038" y="3068224"/>
              <a:ext cx="3657600" cy="5698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40" name="Rectangle 39"/>
            <p:cNvSpPr/>
            <p:nvPr/>
          </p:nvSpPr>
          <p:spPr bwMode="auto">
            <a:xfrm>
              <a:off x="1189038" y="2448762"/>
              <a:ext cx="3657600" cy="5728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41" name="Rectangle 40"/>
            <p:cNvSpPr/>
            <p:nvPr/>
          </p:nvSpPr>
          <p:spPr bwMode="auto">
            <a:xfrm>
              <a:off x="1189038" y="1832311"/>
              <a:ext cx="3657600" cy="5698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42" name="Rectangle 41"/>
            <p:cNvSpPr/>
            <p:nvPr/>
          </p:nvSpPr>
          <p:spPr bwMode="auto">
            <a:xfrm>
              <a:off x="1189038" y="1212849"/>
              <a:ext cx="3657600" cy="5728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grpSp>
      <p:sp>
        <p:nvSpPr>
          <p:cNvPr id="43" name="TextBox 42"/>
          <p:cNvSpPr txBox="1"/>
          <p:nvPr/>
        </p:nvSpPr>
        <p:spPr>
          <a:xfrm>
            <a:off x="411057" y="293659"/>
            <a:ext cx="2972571" cy="10433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latin typeface="+mj-l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BYODC</a:t>
            </a:r>
          </a:p>
        </p:txBody>
      </p:sp>
      <p:sp>
        <p:nvSpPr>
          <p:cNvPr id="44" name="TextBox 43"/>
          <p:cNvSpPr txBox="1"/>
          <p:nvPr/>
        </p:nvSpPr>
        <p:spPr>
          <a:xfrm>
            <a:off x="3727405" y="278458"/>
            <a:ext cx="2582271" cy="1043363"/>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5400" b="0" i="0" u="none" strike="noStrike" cap="none" spc="0" normalizeH="0" baseline="0">
                <a:ln>
                  <a:noFill/>
                </a:ln>
                <a:solidFill>
                  <a:srgbClr val="505050"/>
                </a:solidFill>
                <a:effectLst/>
                <a:uLnTx/>
                <a:uFillTx/>
                <a:latin typeface="Segoe UI Ligh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IaaS</a:t>
            </a:r>
          </a:p>
        </p:txBody>
      </p:sp>
      <p:sp>
        <p:nvSpPr>
          <p:cNvPr id="45" name="TextBox 44"/>
          <p:cNvSpPr txBox="1"/>
          <p:nvPr/>
        </p:nvSpPr>
        <p:spPr>
          <a:xfrm>
            <a:off x="6649018" y="292511"/>
            <a:ext cx="2586706"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PaaS</a:t>
            </a:r>
          </a:p>
        </p:txBody>
      </p:sp>
      <p:sp>
        <p:nvSpPr>
          <p:cNvPr id="46" name="TextBox 45"/>
          <p:cNvSpPr txBox="1"/>
          <p:nvPr/>
        </p:nvSpPr>
        <p:spPr>
          <a:xfrm>
            <a:off x="9627263" y="309227"/>
            <a:ext cx="2625948"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SaaS</a:t>
            </a:r>
          </a:p>
        </p:txBody>
      </p:sp>
      <p:sp>
        <p:nvSpPr>
          <p:cNvPr id="47" name="Right Arrow 46"/>
          <p:cNvSpPr/>
          <p:nvPr/>
        </p:nvSpPr>
        <p:spPr bwMode="auto">
          <a:xfrm>
            <a:off x="457200" y="5020285"/>
            <a:ext cx="11704638" cy="935435"/>
          </a:xfrm>
          <a:prstGeom prst="rightArrow">
            <a:avLst>
              <a:gd name="adj1" fmla="val 50000"/>
              <a:gd name="adj2" fmla="val 566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Spin up Agility + Operational Efficiency</a:t>
            </a:r>
          </a:p>
        </p:txBody>
      </p:sp>
      <p:sp>
        <p:nvSpPr>
          <p:cNvPr id="48" name="Left Arrow 47"/>
          <p:cNvSpPr/>
          <p:nvPr/>
        </p:nvSpPr>
        <p:spPr bwMode="auto">
          <a:xfrm>
            <a:off x="249524" y="5793851"/>
            <a:ext cx="11729752" cy="915939"/>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Legacy Support + Flexibility</a:t>
            </a:r>
          </a:p>
        </p:txBody>
      </p:sp>
    </p:spTree>
    <p:extLst>
      <p:ext uri="{BB962C8B-B14F-4D97-AF65-F5344CB8AC3E}">
        <p14:creationId xmlns:p14="http://schemas.microsoft.com/office/powerpoint/2010/main" val="78913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109311" y="292511"/>
            <a:ext cx="3200365" cy="2565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p:nvGrpSpPr>
        <p:grpSpPr>
          <a:xfrm>
            <a:off x="366141" y="1211263"/>
            <a:ext cx="2441996" cy="3650018"/>
            <a:chOff x="1189038" y="1212849"/>
            <a:chExt cx="3665531" cy="5478818"/>
          </a:xfrm>
        </p:grpSpPr>
        <p:sp>
          <p:nvSpPr>
            <p:cNvPr id="4" name="Rectangle 3"/>
            <p:cNvSpPr/>
            <p:nvPr/>
          </p:nvSpPr>
          <p:spPr bwMode="auto">
            <a:xfrm>
              <a:off x="1196969" y="6129132"/>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5" name="Rectangle 4"/>
            <p:cNvSpPr/>
            <p:nvPr/>
          </p:nvSpPr>
          <p:spPr bwMode="auto">
            <a:xfrm>
              <a:off x="1189038" y="5520025"/>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6" name="Rectangle 5"/>
            <p:cNvSpPr/>
            <p:nvPr/>
          </p:nvSpPr>
          <p:spPr bwMode="auto">
            <a:xfrm>
              <a:off x="1196969" y="4910915"/>
              <a:ext cx="3657600" cy="5625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7" name="Rectangle 6"/>
            <p:cNvSpPr/>
            <p:nvPr/>
          </p:nvSpPr>
          <p:spPr bwMode="auto">
            <a:xfrm>
              <a:off x="1196969" y="4297095"/>
              <a:ext cx="3657600" cy="56724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8" name="Rectangle 7"/>
            <p:cNvSpPr/>
            <p:nvPr/>
          </p:nvSpPr>
          <p:spPr bwMode="auto">
            <a:xfrm>
              <a:off x="1196969" y="3684675"/>
              <a:ext cx="3657600" cy="56584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9" name="Rectangle 8"/>
            <p:cNvSpPr/>
            <p:nvPr/>
          </p:nvSpPr>
          <p:spPr bwMode="auto">
            <a:xfrm>
              <a:off x="1189038" y="3068224"/>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10" name="Rectangle 9"/>
            <p:cNvSpPr/>
            <p:nvPr/>
          </p:nvSpPr>
          <p:spPr bwMode="auto">
            <a:xfrm>
              <a:off x="1189038" y="2448762"/>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11" name="Rectangle 10"/>
            <p:cNvSpPr/>
            <p:nvPr/>
          </p:nvSpPr>
          <p:spPr bwMode="auto">
            <a:xfrm>
              <a:off x="1189038" y="1832311"/>
              <a:ext cx="3657600" cy="5698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12" name="Rectangle 11"/>
            <p:cNvSpPr/>
            <p:nvPr/>
          </p:nvSpPr>
          <p:spPr bwMode="auto">
            <a:xfrm>
              <a:off x="1189038" y="1212849"/>
              <a:ext cx="3657600" cy="5728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grpSp>
      <p:grpSp>
        <p:nvGrpSpPr>
          <p:cNvPr id="13" name="Group 12"/>
          <p:cNvGrpSpPr/>
          <p:nvPr/>
        </p:nvGrpSpPr>
        <p:grpSpPr>
          <a:xfrm>
            <a:off x="3419657" y="2867855"/>
            <a:ext cx="2447069" cy="2007436"/>
            <a:chOff x="1189038" y="3684675"/>
            <a:chExt cx="3665531" cy="3006992"/>
          </a:xfrm>
        </p:grpSpPr>
        <p:sp>
          <p:nvSpPr>
            <p:cNvPr id="14" name="Rectangle 13"/>
            <p:cNvSpPr/>
            <p:nvPr/>
          </p:nvSpPr>
          <p:spPr bwMode="auto">
            <a:xfrm>
              <a:off x="1196969" y="6129132"/>
              <a:ext cx="3657600"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15" name="Rectangle 14"/>
            <p:cNvSpPr/>
            <p:nvPr/>
          </p:nvSpPr>
          <p:spPr bwMode="auto">
            <a:xfrm>
              <a:off x="1189038" y="5520024"/>
              <a:ext cx="3657599"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16" name="Rectangle 15"/>
            <p:cNvSpPr/>
            <p:nvPr/>
          </p:nvSpPr>
          <p:spPr bwMode="auto">
            <a:xfrm>
              <a:off x="1196969" y="4910915"/>
              <a:ext cx="3657600" cy="5625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17" name="Rectangle 16"/>
            <p:cNvSpPr/>
            <p:nvPr/>
          </p:nvSpPr>
          <p:spPr bwMode="auto">
            <a:xfrm>
              <a:off x="1196969" y="4297095"/>
              <a:ext cx="3657600" cy="5672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18" name="Rectangle 17"/>
            <p:cNvSpPr/>
            <p:nvPr/>
          </p:nvSpPr>
          <p:spPr bwMode="auto">
            <a:xfrm>
              <a:off x="1196969" y="3684675"/>
              <a:ext cx="3657600" cy="5658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grpSp>
      <p:sp>
        <p:nvSpPr>
          <p:cNvPr id="43" name="TextBox 42"/>
          <p:cNvSpPr txBox="1"/>
          <p:nvPr/>
        </p:nvSpPr>
        <p:spPr>
          <a:xfrm>
            <a:off x="194826" y="293659"/>
            <a:ext cx="2823046" cy="10433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latin typeface="+mj-l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BYODC</a:t>
            </a:r>
          </a:p>
        </p:txBody>
      </p:sp>
      <p:sp>
        <p:nvSpPr>
          <p:cNvPr id="44" name="TextBox 43"/>
          <p:cNvSpPr txBox="1"/>
          <p:nvPr/>
        </p:nvSpPr>
        <p:spPr>
          <a:xfrm>
            <a:off x="3109312" y="292512"/>
            <a:ext cx="3200364"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GB" sz="5400" dirty="0">
                <a:solidFill>
                  <a:srgbClr val="FFFFFF"/>
                </a:solidFill>
                <a:latin typeface="Segoe UI Light"/>
              </a:rPr>
              <a:t>P</a:t>
            </a:r>
            <a:r>
              <a:rPr kumimoji="0" lang="en-GB" sz="5400" b="0" i="0" u="none" strike="noStrike" kern="1200" cap="none" spc="0" normalizeH="0" baseline="0" noProof="0" dirty="0" err="1" smtClean="0">
                <a:ln>
                  <a:noFill/>
                </a:ln>
                <a:solidFill>
                  <a:srgbClr val="FFFFFF"/>
                </a:solidFill>
                <a:effectLst/>
                <a:uLnTx/>
                <a:uFillTx/>
                <a:latin typeface="Segoe UI Light"/>
                <a:ea typeface="+mn-ea"/>
                <a:cs typeface="+mn-cs"/>
              </a:rPr>
              <a:t>aaS</a:t>
            </a:r>
            <a:endParaRPr kumimoji="0" lang="en-GB" sz="5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8" name="Left Arrow 47"/>
          <p:cNvSpPr/>
          <p:nvPr/>
        </p:nvSpPr>
        <p:spPr bwMode="auto">
          <a:xfrm>
            <a:off x="366142" y="5793851"/>
            <a:ext cx="5943534" cy="915939"/>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Legacy Support + Flexibility</a:t>
            </a:r>
          </a:p>
        </p:txBody>
      </p:sp>
      <p:sp>
        <p:nvSpPr>
          <p:cNvPr id="49" name="TextBox 48"/>
          <p:cNvSpPr txBox="1"/>
          <p:nvPr/>
        </p:nvSpPr>
        <p:spPr>
          <a:xfrm>
            <a:off x="3109311" y="2792254"/>
            <a:ext cx="3200365" cy="2083647"/>
          </a:xfrm>
          <a:prstGeom prst="rect">
            <a:avLst/>
          </a:prstGeom>
          <a:solidFill>
            <a:schemeClr val="tx2"/>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Azure</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54" name="Right Arrow 46"/>
          <p:cNvSpPr/>
          <p:nvPr/>
        </p:nvSpPr>
        <p:spPr bwMode="auto">
          <a:xfrm>
            <a:off x="366142" y="5046139"/>
            <a:ext cx="5941206" cy="935435"/>
          </a:xfrm>
          <a:prstGeom prst="rightArrow">
            <a:avLst>
              <a:gd name="adj1" fmla="val 50000"/>
              <a:gd name="adj2" fmla="val 566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Spin up Agility + Operational Efficiency</a:t>
            </a:r>
          </a:p>
        </p:txBody>
      </p:sp>
    </p:spTree>
    <p:extLst>
      <p:ext uri="{BB962C8B-B14F-4D97-AF65-F5344CB8AC3E}">
        <p14:creationId xmlns:p14="http://schemas.microsoft.com/office/powerpoint/2010/main" val="4290141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109311" y="292511"/>
            <a:ext cx="3200365" cy="2565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371425" y="4494083"/>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a:t>
            </a:r>
          </a:p>
        </p:txBody>
      </p:sp>
      <p:sp>
        <p:nvSpPr>
          <p:cNvPr id="5" name="Rectangle 4"/>
          <p:cNvSpPr/>
          <p:nvPr/>
        </p:nvSpPr>
        <p:spPr bwMode="auto">
          <a:xfrm>
            <a:off x="366141" y="4088293"/>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6" name="Rectangle 5"/>
          <p:cNvSpPr/>
          <p:nvPr/>
        </p:nvSpPr>
        <p:spPr bwMode="auto">
          <a:xfrm>
            <a:off x="371425" y="3682500"/>
            <a:ext cx="2436712" cy="37476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Hardware</a:t>
            </a:r>
          </a:p>
        </p:txBody>
      </p:sp>
      <p:sp>
        <p:nvSpPr>
          <p:cNvPr id="7" name="Rectangle 6"/>
          <p:cNvSpPr/>
          <p:nvPr/>
        </p:nvSpPr>
        <p:spPr bwMode="auto">
          <a:xfrm>
            <a:off x="371425" y="3273570"/>
            <a:ext cx="2436712" cy="3779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8" name="Rectangle 7"/>
          <p:cNvSpPr/>
          <p:nvPr/>
        </p:nvSpPr>
        <p:spPr bwMode="auto">
          <a:xfrm>
            <a:off x="371425" y="2865573"/>
            <a:ext cx="2436712" cy="37696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Virtualisation</a:t>
            </a:r>
          </a:p>
        </p:txBody>
      </p:sp>
      <p:sp>
        <p:nvSpPr>
          <p:cNvPr id="9" name="Rectangle 8"/>
          <p:cNvSpPr/>
          <p:nvPr/>
        </p:nvSpPr>
        <p:spPr bwMode="auto">
          <a:xfrm>
            <a:off x="366975" y="2437779"/>
            <a:ext cx="2436712" cy="3796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Operating System</a:t>
            </a:r>
          </a:p>
        </p:txBody>
      </p:sp>
      <p:sp>
        <p:nvSpPr>
          <p:cNvPr id="10" name="Rectangle 9"/>
          <p:cNvSpPr/>
          <p:nvPr/>
        </p:nvSpPr>
        <p:spPr bwMode="auto">
          <a:xfrm>
            <a:off x="366975" y="2025090"/>
            <a:ext cx="2436712" cy="3816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Middleware</a:t>
            </a:r>
          </a:p>
        </p:txBody>
      </p:sp>
      <p:sp>
        <p:nvSpPr>
          <p:cNvPr id="11" name="Rectangle 10"/>
          <p:cNvSpPr/>
          <p:nvPr/>
        </p:nvSpPr>
        <p:spPr bwMode="auto">
          <a:xfrm>
            <a:off x="366975" y="1614407"/>
            <a:ext cx="2436712" cy="3796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12" name="Rectangle 11"/>
          <p:cNvSpPr/>
          <p:nvPr/>
        </p:nvSpPr>
        <p:spPr bwMode="auto">
          <a:xfrm>
            <a:off x="366975" y="1201718"/>
            <a:ext cx="2436712" cy="3816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43" name="TextBox 42"/>
          <p:cNvSpPr txBox="1"/>
          <p:nvPr/>
        </p:nvSpPr>
        <p:spPr>
          <a:xfrm>
            <a:off x="194826" y="293659"/>
            <a:ext cx="2823046" cy="10433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latin typeface="+mj-lt"/>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505050"/>
                </a:solidFill>
                <a:effectLst/>
                <a:uLnTx/>
                <a:uFillTx/>
                <a:latin typeface="Segoe UI Light"/>
                <a:ea typeface="+mn-ea"/>
                <a:cs typeface="+mn-cs"/>
              </a:rPr>
              <a:t>BYODC</a:t>
            </a:r>
          </a:p>
        </p:txBody>
      </p:sp>
      <p:sp>
        <p:nvSpPr>
          <p:cNvPr id="44" name="TextBox 43"/>
          <p:cNvSpPr txBox="1"/>
          <p:nvPr/>
        </p:nvSpPr>
        <p:spPr>
          <a:xfrm>
            <a:off x="3109312" y="292512"/>
            <a:ext cx="3200364" cy="10433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GB" sz="5400" dirty="0">
                <a:solidFill>
                  <a:srgbClr val="FFFFFF"/>
                </a:solidFill>
                <a:latin typeface="Segoe UI Light"/>
              </a:rPr>
              <a:t>P</a:t>
            </a:r>
            <a:r>
              <a:rPr kumimoji="0" lang="en-GB" sz="5400" b="0" i="0" u="none" strike="noStrike" kern="1200" cap="none" spc="0" normalizeH="0" baseline="0" noProof="0" dirty="0" err="1" smtClean="0">
                <a:ln>
                  <a:noFill/>
                </a:ln>
                <a:solidFill>
                  <a:srgbClr val="FFFFFF"/>
                </a:solidFill>
                <a:effectLst/>
                <a:uLnTx/>
                <a:uFillTx/>
                <a:latin typeface="Segoe UI Light"/>
                <a:ea typeface="+mn-ea"/>
                <a:cs typeface="+mn-cs"/>
              </a:rPr>
              <a:t>aaS</a:t>
            </a:r>
            <a:endParaRPr kumimoji="0" lang="en-GB" sz="5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7" name="Right Arrow 46"/>
          <p:cNvSpPr/>
          <p:nvPr/>
        </p:nvSpPr>
        <p:spPr bwMode="auto">
          <a:xfrm>
            <a:off x="366142" y="5046139"/>
            <a:ext cx="5941206" cy="935435"/>
          </a:xfrm>
          <a:prstGeom prst="rightArrow">
            <a:avLst>
              <a:gd name="adj1" fmla="val 50000"/>
              <a:gd name="adj2" fmla="val 566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Spin up Agility + Operational Efficiency</a:t>
            </a:r>
          </a:p>
        </p:txBody>
      </p:sp>
      <p:sp>
        <p:nvSpPr>
          <p:cNvPr id="48" name="Left Arrow 47"/>
          <p:cNvSpPr/>
          <p:nvPr/>
        </p:nvSpPr>
        <p:spPr bwMode="auto">
          <a:xfrm>
            <a:off x="366141" y="5793851"/>
            <a:ext cx="5943534" cy="915939"/>
          </a:xfrm>
          <a:prstGeom prst="lef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Legacy Support + Flexibility</a:t>
            </a:r>
          </a:p>
        </p:txBody>
      </p:sp>
      <p:sp>
        <p:nvSpPr>
          <p:cNvPr id="49" name="TextBox 48"/>
          <p:cNvSpPr txBox="1"/>
          <p:nvPr/>
        </p:nvSpPr>
        <p:spPr>
          <a:xfrm>
            <a:off x="3119339" y="2792254"/>
            <a:ext cx="3190337" cy="2083647"/>
          </a:xfrm>
          <a:prstGeom prst="rect">
            <a:avLst/>
          </a:prstGeom>
          <a:solidFill>
            <a:schemeClr val="tx2"/>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2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5400" b="0" i="0" u="none" strike="noStrike" kern="1200" cap="none" spc="0" normalizeH="0" baseline="0" noProof="0" dirty="0">
                <a:ln>
                  <a:noFill/>
                </a:ln>
                <a:solidFill>
                  <a:srgbClr val="FFFFFF"/>
                </a:solidFill>
                <a:effectLst/>
                <a:uLnTx/>
                <a:uFillTx/>
                <a:latin typeface="Segoe UI Light"/>
                <a:ea typeface="+mn-ea"/>
                <a:cs typeface="+mn-cs"/>
              </a:rPr>
              <a:t>Azure</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52" name="Group 4"/>
          <p:cNvGrpSpPr>
            <a:grpSpLocks noChangeAspect="1"/>
          </p:cNvGrpSpPr>
          <p:nvPr/>
        </p:nvGrpSpPr>
        <p:grpSpPr bwMode="auto">
          <a:xfrm>
            <a:off x="1072635" y="662653"/>
            <a:ext cx="4042596" cy="2180718"/>
            <a:chOff x="6184" y="72"/>
            <a:chExt cx="2054" cy="1108"/>
          </a:xfrm>
        </p:grpSpPr>
        <p:sp>
          <p:nvSpPr>
            <p:cNvPr id="53" name="AutoShape 3"/>
            <p:cNvSpPr>
              <a:spLocks noChangeAspect="1" noChangeArrowheads="1" noTextEdit="1"/>
            </p:cNvSpPr>
            <p:nvPr/>
          </p:nvSpPr>
          <p:spPr bwMode="auto">
            <a:xfrm>
              <a:off x="6682" y="72"/>
              <a:ext cx="1089"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Rectangle 6"/>
            <p:cNvSpPr>
              <a:spLocks noChangeArrowheads="1"/>
            </p:cNvSpPr>
            <p:nvPr/>
          </p:nvSpPr>
          <p:spPr bwMode="auto">
            <a:xfrm>
              <a:off x="6184" y="72"/>
              <a:ext cx="2054"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Rectangle 8"/>
            <p:cNvSpPr>
              <a:spLocks noChangeArrowheads="1"/>
            </p:cNvSpPr>
            <p:nvPr/>
          </p:nvSpPr>
          <p:spPr bwMode="auto">
            <a:xfrm>
              <a:off x="6441" y="72"/>
              <a:ext cx="1541"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9"/>
            <p:cNvSpPr>
              <a:spLocks/>
            </p:cNvSpPr>
            <p:nvPr/>
          </p:nvSpPr>
          <p:spPr bwMode="auto">
            <a:xfrm>
              <a:off x="6693" y="837"/>
              <a:ext cx="225" cy="28"/>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10"/>
            <p:cNvSpPr>
              <a:spLocks/>
            </p:cNvSpPr>
            <p:nvPr/>
          </p:nvSpPr>
          <p:spPr bwMode="auto">
            <a:xfrm>
              <a:off x="7438" y="370"/>
              <a:ext cx="244" cy="12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11"/>
            <p:cNvSpPr>
              <a:spLocks/>
            </p:cNvSpPr>
            <p:nvPr/>
          </p:nvSpPr>
          <p:spPr bwMode="auto">
            <a:xfrm>
              <a:off x="7217" y="836"/>
              <a:ext cx="524" cy="28"/>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12"/>
            <p:cNvSpPr>
              <a:spLocks/>
            </p:cNvSpPr>
            <p:nvPr/>
          </p:nvSpPr>
          <p:spPr bwMode="auto">
            <a:xfrm>
              <a:off x="6907" y="909"/>
              <a:ext cx="353" cy="36"/>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p:cNvSpPr>
              <a:spLocks/>
            </p:cNvSpPr>
            <p:nvPr/>
          </p:nvSpPr>
          <p:spPr bwMode="auto">
            <a:xfrm>
              <a:off x="6837" y="648"/>
              <a:ext cx="12" cy="26"/>
            </a:xfrm>
            <a:custGeom>
              <a:avLst/>
              <a:gdLst>
                <a:gd name="T0" fmla="*/ 0 w 12"/>
                <a:gd name="T1" fmla="*/ 0 h 26"/>
                <a:gd name="T2" fmla="*/ 1 w 12"/>
                <a:gd name="T3" fmla="*/ 5 h 26"/>
                <a:gd name="T4" fmla="*/ 0 w 12"/>
                <a:gd name="T5" fmla="*/ 26 h 26"/>
                <a:gd name="T6" fmla="*/ 7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0" y="26"/>
                  </a:lnTo>
                  <a:lnTo>
                    <a:pt x="7"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p:cNvSpPr>
              <a:spLocks/>
            </p:cNvSpPr>
            <p:nvPr/>
          </p:nvSpPr>
          <p:spPr bwMode="auto">
            <a:xfrm>
              <a:off x="6844" y="648"/>
              <a:ext cx="5" cy="26"/>
            </a:xfrm>
            <a:custGeom>
              <a:avLst/>
              <a:gdLst>
                <a:gd name="T0" fmla="*/ 3 w 5"/>
                <a:gd name="T1" fmla="*/ 0 h 26"/>
                <a:gd name="T2" fmla="*/ 3 w 5"/>
                <a:gd name="T3" fmla="*/ 5 h 26"/>
                <a:gd name="T4" fmla="*/ 0 w 5"/>
                <a:gd name="T5" fmla="*/ 26 h 26"/>
                <a:gd name="T6" fmla="*/ 5 w 5"/>
                <a:gd name="T7" fmla="*/ 5 h 26"/>
                <a:gd name="T8" fmla="*/ 5 w 5"/>
                <a:gd name="T9" fmla="*/ 0 h 26"/>
                <a:gd name="T10" fmla="*/ 3 w 5"/>
                <a:gd name="T11" fmla="*/ 0 h 26"/>
              </a:gdLst>
              <a:ahLst/>
              <a:cxnLst>
                <a:cxn ang="0">
                  <a:pos x="T0" y="T1"/>
                </a:cxn>
                <a:cxn ang="0">
                  <a:pos x="T2" y="T3"/>
                </a:cxn>
                <a:cxn ang="0">
                  <a:pos x="T4" y="T5"/>
                </a:cxn>
                <a:cxn ang="0">
                  <a:pos x="T6" y="T7"/>
                </a:cxn>
                <a:cxn ang="0">
                  <a:pos x="T8" y="T9"/>
                </a:cxn>
                <a:cxn ang="0">
                  <a:pos x="T10" y="T11"/>
                </a:cxn>
              </a:cxnLst>
              <a:rect l="0" t="0" r="r" b="b"/>
              <a:pathLst>
                <a:path w="5" h="26">
                  <a:moveTo>
                    <a:pt x="3" y="0"/>
                  </a:moveTo>
                  <a:lnTo>
                    <a:pt x="3" y="5"/>
                  </a:lnTo>
                  <a:lnTo>
                    <a:pt x="0" y="26"/>
                  </a:lnTo>
                  <a:lnTo>
                    <a:pt x="5" y="5"/>
                  </a:lnTo>
                  <a:lnTo>
                    <a:pt x="5" y="0"/>
                  </a:lnTo>
                  <a:lnTo>
                    <a:pt x="3"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p:cNvSpPr>
              <a:spLocks/>
            </p:cNvSpPr>
            <p:nvPr/>
          </p:nvSpPr>
          <p:spPr bwMode="auto">
            <a:xfrm>
              <a:off x="6837" y="648"/>
              <a:ext cx="3" cy="26"/>
            </a:xfrm>
            <a:custGeom>
              <a:avLst/>
              <a:gdLst>
                <a:gd name="T0" fmla="*/ 0 w 3"/>
                <a:gd name="T1" fmla="*/ 0 h 26"/>
                <a:gd name="T2" fmla="*/ 1 w 3"/>
                <a:gd name="T3" fmla="*/ 5 h 26"/>
                <a:gd name="T4" fmla="*/ 0 w 3"/>
                <a:gd name="T5" fmla="*/ 26 h 26"/>
                <a:gd name="T6" fmla="*/ 3 w 3"/>
                <a:gd name="T7" fmla="*/ 5 h 26"/>
                <a:gd name="T8" fmla="*/ 2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0" y="26"/>
                  </a:lnTo>
                  <a:lnTo>
                    <a:pt x="3" y="5"/>
                  </a:lnTo>
                  <a:lnTo>
                    <a:pt x="2"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16"/>
            <p:cNvSpPr>
              <a:spLocks/>
            </p:cNvSpPr>
            <p:nvPr/>
          </p:nvSpPr>
          <p:spPr bwMode="auto">
            <a:xfrm>
              <a:off x="6838" y="668"/>
              <a:ext cx="11" cy="16"/>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17"/>
            <p:cNvSpPr>
              <a:spLocks/>
            </p:cNvSpPr>
            <p:nvPr/>
          </p:nvSpPr>
          <p:spPr bwMode="auto">
            <a:xfrm>
              <a:off x="6838" y="683"/>
              <a:ext cx="11" cy="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18"/>
            <p:cNvSpPr>
              <a:spLocks/>
            </p:cNvSpPr>
            <p:nvPr/>
          </p:nvSpPr>
          <p:spPr bwMode="auto">
            <a:xfrm>
              <a:off x="6845" y="676"/>
              <a:ext cx="4" cy="8"/>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19"/>
            <p:cNvSpPr>
              <a:spLocks/>
            </p:cNvSpPr>
            <p:nvPr/>
          </p:nvSpPr>
          <p:spPr bwMode="auto">
            <a:xfrm>
              <a:off x="6824" y="648"/>
              <a:ext cx="12" cy="26"/>
            </a:xfrm>
            <a:custGeom>
              <a:avLst/>
              <a:gdLst>
                <a:gd name="T0" fmla="*/ 0 w 12"/>
                <a:gd name="T1" fmla="*/ 0 h 26"/>
                <a:gd name="T2" fmla="*/ 1 w 12"/>
                <a:gd name="T3" fmla="*/ 5 h 26"/>
                <a:gd name="T4" fmla="*/ 1 w 12"/>
                <a:gd name="T5" fmla="*/ 26 h 26"/>
                <a:gd name="T6" fmla="*/ 8 w 12"/>
                <a:gd name="T7" fmla="*/ 26 h 26"/>
                <a:gd name="T8" fmla="*/ 12 w 12"/>
                <a:gd name="T9" fmla="*/ 5 h 26"/>
                <a:gd name="T10" fmla="*/ 12 w 12"/>
                <a:gd name="T11" fmla="*/ 0 h 26"/>
                <a:gd name="T12" fmla="*/ 0 w 1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0" y="0"/>
                  </a:moveTo>
                  <a:lnTo>
                    <a:pt x="1" y="5"/>
                  </a:lnTo>
                  <a:lnTo>
                    <a:pt x="1" y="26"/>
                  </a:lnTo>
                  <a:lnTo>
                    <a:pt x="8" y="26"/>
                  </a:lnTo>
                  <a:lnTo>
                    <a:pt x="12" y="5"/>
                  </a:lnTo>
                  <a:lnTo>
                    <a:pt x="12"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20"/>
            <p:cNvSpPr>
              <a:spLocks/>
            </p:cNvSpPr>
            <p:nvPr/>
          </p:nvSpPr>
          <p:spPr bwMode="auto">
            <a:xfrm>
              <a:off x="6832" y="648"/>
              <a:ext cx="4" cy="26"/>
            </a:xfrm>
            <a:custGeom>
              <a:avLst/>
              <a:gdLst>
                <a:gd name="T0" fmla="*/ 2 w 4"/>
                <a:gd name="T1" fmla="*/ 0 h 26"/>
                <a:gd name="T2" fmla="*/ 2 w 4"/>
                <a:gd name="T3" fmla="*/ 5 h 26"/>
                <a:gd name="T4" fmla="*/ 0 w 4"/>
                <a:gd name="T5" fmla="*/ 26 h 26"/>
                <a:gd name="T6" fmla="*/ 4 w 4"/>
                <a:gd name="T7" fmla="*/ 5 h 26"/>
                <a:gd name="T8" fmla="*/ 4 w 4"/>
                <a:gd name="T9" fmla="*/ 0 h 26"/>
                <a:gd name="T10" fmla="*/ 2 w 4"/>
                <a:gd name="T11" fmla="*/ 0 h 26"/>
              </a:gdLst>
              <a:ahLst/>
              <a:cxnLst>
                <a:cxn ang="0">
                  <a:pos x="T0" y="T1"/>
                </a:cxn>
                <a:cxn ang="0">
                  <a:pos x="T2" y="T3"/>
                </a:cxn>
                <a:cxn ang="0">
                  <a:pos x="T4" y="T5"/>
                </a:cxn>
                <a:cxn ang="0">
                  <a:pos x="T6" y="T7"/>
                </a:cxn>
                <a:cxn ang="0">
                  <a:pos x="T8" y="T9"/>
                </a:cxn>
                <a:cxn ang="0">
                  <a:pos x="T10" y="T11"/>
                </a:cxn>
              </a:cxnLst>
              <a:rect l="0" t="0" r="r" b="b"/>
              <a:pathLst>
                <a:path w="4" h="26">
                  <a:moveTo>
                    <a:pt x="2" y="0"/>
                  </a:moveTo>
                  <a:lnTo>
                    <a:pt x="2" y="5"/>
                  </a:lnTo>
                  <a:lnTo>
                    <a:pt x="0" y="26"/>
                  </a:lnTo>
                  <a:lnTo>
                    <a:pt x="4" y="5"/>
                  </a:lnTo>
                  <a:lnTo>
                    <a:pt x="4" y="0"/>
                  </a:lnTo>
                  <a:lnTo>
                    <a:pt x="2"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21"/>
            <p:cNvSpPr>
              <a:spLocks/>
            </p:cNvSpPr>
            <p:nvPr/>
          </p:nvSpPr>
          <p:spPr bwMode="auto">
            <a:xfrm>
              <a:off x="6824" y="648"/>
              <a:ext cx="3" cy="26"/>
            </a:xfrm>
            <a:custGeom>
              <a:avLst/>
              <a:gdLst>
                <a:gd name="T0" fmla="*/ 0 w 3"/>
                <a:gd name="T1" fmla="*/ 0 h 26"/>
                <a:gd name="T2" fmla="*/ 1 w 3"/>
                <a:gd name="T3" fmla="*/ 5 h 26"/>
                <a:gd name="T4" fmla="*/ 1 w 3"/>
                <a:gd name="T5" fmla="*/ 26 h 26"/>
                <a:gd name="T6" fmla="*/ 3 w 3"/>
                <a:gd name="T7" fmla="*/ 5 h 26"/>
                <a:gd name="T8" fmla="*/ 3 w 3"/>
                <a:gd name="T9" fmla="*/ 0 h 26"/>
                <a:gd name="T10" fmla="*/ 0 w 3"/>
                <a:gd name="T11" fmla="*/ 0 h 26"/>
              </a:gdLst>
              <a:ahLst/>
              <a:cxnLst>
                <a:cxn ang="0">
                  <a:pos x="T0" y="T1"/>
                </a:cxn>
                <a:cxn ang="0">
                  <a:pos x="T2" y="T3"/>
                </a:cxn>
                <a:cxn ang="0">
                  <a:pos x="T4" y="T5"/>
                </a:cxn>
                <a:cxn ang="0">
                  <a:pos x="T6" y="T7"/>
                </a:cxn>
                <a:cxn ang="0">
                  <a:pos x="T8" y="T9"/>
                </a:cxn>
                <a:cxn ang="0">
                  <a:pos x="T10" y="T11"/>
                </a:cxn>
              </a:cxnLst>
              <a:rect l="0" t="0" r="r" b="b"/>
              <a:pathLst>
                <a:path w="3" h="26">
                  <a:moveTo>
                    <a:pt x="0" y="0"/>
                  </a:moveTo>
                  <a:lnTo>
                    <a:pt x="1" y="5"/>
                  </a:lnTo>
                  <a:lnTo>
                    <a:pt x="1" y="26"/>
                  </a:lnTo>
                  <a:lnTo>
                    <a:pt x="3" y="5"/>
                  </a:lnTo>
                  <a:lnTo>
                    <a:pt x="3"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2"/>
            <p:cNvSpPr>
              <a:spLocks/>
            </p:cNvSpPr>
            <p:nvPr/>
          </p:nvSpPr>
          <p:spPr bwMode="auto">
            <a:xfrm>
              <a:off x="6825" y="668"/>
              <a:ext cx="12" cy="16"/>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p:cNvSpPr>
              <a:spLocks/>
            </p:cNvSpPr>
            <p:nvPr/>
          </p:nvSpPr>
          <p:spPr bwMode="auto">
            <a:xfrm>
              <a:off x="6825" y="683"/>
              <a:ext cx="11" cy="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p:cNvSpPr>
              <a:spLocks/>
            </p:cNvSpPr>
            <p:nvPr/>
          </p:nvSpPr>
          <p:spPr bwMode="auto">
            <a:xfrm>
              <a:off x="6833" y="676"/>
              <a:ext cx="3" cy="8"/>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p:cNvSpPr>
              <a:spLocks/>
            </p:cNvSpPr>
            <p:nvPr/>
          </p:nvSpPr>
          <p:spPr bwMode="auto">
            <a:xfrm>
              <a:off x="6844" y="587"/>
              <a:ext cx="4" cy="1"/>
            </a:xfrm>
            <a:custGeom>
              <a:avLst/>
              <a:gdLst>
                <a:gd name="T0" fmla="*/ 0 w 4"/>
                <a:gd name="T1" fmla="*/ 0 h 1"/>
                <a:gd name="T2" fmla="*/ 4 w 4"/>
                <a:gd name="T3" fmla="*/ 1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1"/>
                  </a:lnTo>
                  <a:lnTo>
                    <a:pt x="4"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26"/>
            <p:cNvSpPr>
              <a:spLocks/>
            </p:cNvSpPr>
            <p:nvPr/>
          </p:nvSpPr>
          <p:spPr bwMode="auto">
            <a:xfrm>
              <a:off x="6840" y="57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p:cNvSpPr>
              <a:spLocks/>
            </p:cNvSpPr>
            <p:nvPr/>
          </p:nvSpPr>
          <p:spPr bwMode="auto">
            <a:xfrm>
              <a:off x="6834" y="577"/>
              <a:ext cx="17" cy="19"/>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28"/>
            <p:cNvSpPr>
              <a:spLocks/>
            </p:cNvSpPr>
            <p:nvPr/>
          </p:nvSpPr>
          <p:spPr bwMode="auto">
            <a:xfrm>
              <a:off x="6836" y="593"/>
              <a:ext cx="6" cy="1"/>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29"/>
            <p:cNvSpPr>
              <a:spLocks/>
            </p:cNvSpPr>
            <p:nvPr/>
          </p:nvSpPr>
          <p:spPr bwMode="auto">
            <a:xfrm>
              <a:off x="6846" y="588"/>
              <a:ext cx="2" cy="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0"/>
            <p:cNvSpPr>
              <a:spLocks/>
            </p:cNvSpPr>
            <p:nvPr/>
          </p:nvSpPr>
          <p:spPr bwMode="auto">
            <a:xfrm>
              <a:off x="6847" y="588"/>
              <a:ext cx="1" cy="1"/>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1"/>
            <p:cNvSpPr>
              <a:spLocks/>
            </p:cNvSpPr>
            <p:nvPr/>
          </p:nvSpPr>
          <p:spPr bwMode="auto">
            <a:xfrm>
              <a:off x="6846" y="581"/>
              <a:ext cx="1"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2"/>
            <p:cNvSpPr>
              <a:spLocks/>
            </p:cNvSpPr>
            <p:nvPr/>
          </p:nvSpPr>
          <p:spPr bwMode="auto">
            <a:xfrm>
              <a:off x="6831" y="593"/>
              <a:ext cx="13" cy="7"/>
            </a:xfrm>
            <a:custGeom>
              <a:avLst/>
              <a:gdLst>
                <a:gd name="T0" fmla="*/ 0 w 13"/>
                <a:gd name="T1" fmla="*/ 4 h 7"/>
                <a:gd name="T2" fmla="*/ 2 w 13"/>
                <a:gd name="T3" fmla="*/ 0 h 7"/>
                <a:gd name="T4" fmla="*/ 13 w 13"/>
                <a:gd name="T5" fmla="*/ 2 h 7"/>
                <a:gd name="T6" fmla="*/ 13 w 13"/>
                <a:gd name="T7" fmla="*/ 7 h 7"/>
                <a:gd name="T8" fmla="*/ 0 w 13"/>
                <a:gd name="T9" fmla="*/ 4 h 7"/>
              </a:gdLst>
              <a:ahLst/>
              <a:cxnLst>
                <a:cxn ang="0">
                  <a:pos x="T0" y="T1"/>
                </a:cxn>
                <a:cxn ang="0">
                  <a:pos x="T2" y="T3"/>
                </a:cxn>
                <a:cxn ang="0">
                  <a:pos x="T4" y="T5"/>
                </a:cxn>
                <a:cxn ang="0">
                  <a:pos x="T6" y="T7"/>
                </a:cxn>
                <a:cxn ang="0">
                  <a:pos x="T8" y="T9"/>
                </a:cxn>
              </a:cxnLst>
              <a:rect l="0" t="0" r="r" b="b"/>
              <a:pathLst>
                <a:path w="13" h="7">
                  <a:moveTo>
                    <a:pt x="0" y="4"/>
                  </a:moveTo>
                  <a:lnTo>
                    <a:pt x="2" y="0"/>
                  </a:lnTo>
                  <a:lnTo>
                    <a:pt x="13" y="2"/>
                  </a:lnTo>
                  <a:lnTo>
                    <a:pt x="13" y="7"/>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3"/>
            <p:cNvSpPr>
              <a:spLocks/>
            </p:cNvSpPr>
            <p:nvPr/>
          </p:nvSpPr>
          <p:spPr bwMode="auto">
            <a:xfrm>
              <a:off x="6818" y="594"/>
              <a:ext cx="36" cy="56"/>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4"/>
            <p:cNvSpPr>
              <a:spLocks/>
            </p:cNvSpPr>
            <p:nvPr/>
          </p:nvSpPr>
          <p:spPr bwMode="auto">
            <a:xfrm>
              <a:off x="6818" y="596"/>
              <a:ext cx="24" cy="53"/>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5"/>
            <p:cNvSpPr>
              <a:spLocks/>
            </p:cNvSpPr>
            <p:nvPr/>
          </p:nvSpPr>
          <p:spPr bwMode="auto">
            <a:xfrm>
              <a:off x="6830" y="619"/>
              <a:ext cx="31" cy="19"/>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6"/>
            <p:cNvSpPr>
              <a:spLocks/>
            </p:cNvSpPr>
            <p:nvPr/>
          </p:nvSpPr>
          <p:spPr bwMode="auto">
            <a:xfrm>
              <a:off x="6854" y="635"/>
              <a:ext cx="7" cy="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37"/>
            <p:cNvSpPr>
              <a:spLocks/>
            </p:cNvSpPr>
            <p:nvPr/>
          </p:nvSpPr>
          <p:spPr bwMode="auto">
            <a:xfrm>
              <a:off x="6855" y="633"/>
              <a:ext cx="5" cy="2"/>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38"/>
            <p:cNvSpPr>
              <a:spLocks/>
            </p:cNvSpPr>
            <p:nvPr/>
          </p:nvSpPr>
          <p:spPr bwMode="auto">
            <a:xfrm>
              <a:off x="6831" y="601"/>
              <a:ext cx="28" cy="39"/>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39"/>
            <p:cNvSpPr>
              <a:spLocks/>
            </p:cNvSpPr>
            <p:nvPr/>
          </p:nvSpPr>
          <p:spPr bwMode="auto">
            <a:xfrm>
              <a:off x="6831" y="602"/>
              <a:ext cx="25" cy="38"/>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40"/>
            <p:cNvSpPr>
              <a:spLocks/>
            </p:cNvSpPr>
            <p:nvPr/>
          </p:nvSpPr>
          <p:spPr bwMode="auto">
            <a:xfrm>
              <a:off x="6823" y="567"/>
              <a:ext cx="26" cy="24"/>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41"/>
            <p:cNvSpPr>
              <a:spLocks/>
            </p:cNvSpPr>
            <p:nvPr/>
          </p:nvSpPr>
          <p:spPr bwMode="auto">
            <a:xfrm>
              <a:off x="6820" y="563"/>
              <a:ext cx="29" cy="2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42"/>
            <p:cNvSpPr>
              <a:spLocks/>
            </p:cNvSpPr>
            <p:nvPr/>
          </p:nvSpPr>
          <p:spPr bwMode="auto">
            <a:xfrm>
              <a:off x="6829" y="563"/>
              <a:ext cx="20" cy="13"/>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43"/>
            <p:cNvSpPr>
              <a:spLocks/>
            </p:cNvSpPr>
            <p:nvPr/>
          </p:nvSpPr>
          <p:spPr bwMode="auto">
            <a:xfrm>
              <a:off x="6821" y="566"/>
              <a:ext cx="10" cy="18"/>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44"/>
            <p:cNvSpPr>
              <a:spLocks/>
            </p:cNvSpPr>
            <p:nvPr/>
          </p:nvSpPr>
          <p:spPr bwMode="auto">
            <a:xfrm>
              <a:off x="6821" y="572"/>
              <a:ext cx="29" cy="13"/>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45"/>
            <p:cNvSpPr>
              <a:spLocks noEditPoints="1"/>
            </p:cNvSpPr>
            <p:nvPr/>
          </p:nvSpPr>
          <p:spPr bwMode="auto">
            <a:xfrm>
              <a:off x="6761" y="707"/>
              <a:ext cx="86" cy="101"/>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46"/>
            <p:cNvSpPr>
              <a:spLocks/>
            </p:cNvSpPr>
            <p:nvPr/>
          </p:nvSpPr>
          <p:spPr bwMode="auto">
            <a:xfrm>
              <a:off x="6744" y="799"/>
              <a:ext cx="120" cy="38"/>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47"/>
            <p:cNvSpPr>
              <a:spLocks/>
            </p:cNvSpPr>
            <p:nvPr/>
          </p:nvSpPr>
          <p:spPr bwMode="auto">
            <a:xfrm>
              <a:off x="6744" y="805"/>
              <a:ext cx="114" cy="3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48"/>
            <p:cNvSpPr>
              <a:spLocks/>
            </p:cNvSpPr>
            <p:nvPr/>
          </p:nvSpPr>
          <p:spPr bwMode="auto">
            <a:xfrm>
              <a:off x="6744" y="799"/>
              <a:ext cx="120" cy="38"/>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49"/>
            <p:cNvSpPr>
              <a:spLocks noChangeArrowheads="1"/>
            </p:cNvSpPr>
            <p:nvPr/>
          </p:nvSpPr>
          <p:spPr bwMode="auto">
            <a:xfrm>
              <a:off x="6755"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Oval 50"/>
            <p:cNvSpPr>
              <a:spLocks noChangeArrowheads="1"/>
            </p:cNvSpPr>
            <p:nvPr/>
          </p:nvSpPr>
          <p:spPr bwMode="auto">
            <a:xfrm>
              <a:off x="6761"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51"/>
            <p:cNvSpPr>
              <a:spLocks/>
            </p:cNvSpPr>
            <p:nvPr/>
          </p:nvSpPr>
          <p:spPr bwMode="auto">
            <a:xfrm>
              <a:off x="6761"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52"/>
            <p:cNvSpPr>
              <a:spLocks noChangeArrowheads="1"/>
            </p:cNvSpPr>
            <p:nvPr/>
          </p:nvSpPr>
          <p:spPr bwMode="auto">
            <a:xfrm>
              <a:off x="6823" y="822"/>
              <a:ext cx="30"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Oval 53"/>
            <p:cNvSpPr>
              <a:spLocks noChangeArrowheads="1"/>
            </p:cNvSpPr>
            <p:nvPr/>
          </p:nvSpPr>
          <p:spPr bwMode="auto">
            <a:xfrm>
              <a:off x="6829" y="828"/>
              <a:ext cx="18" cy="1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4"/>
            <p:cNvSpPr>
              <a:spLocks/>
            </p:cNvSpPr>
            <p:nvPr/>
          </p:nvSpPr>
          <p:spPr bwMode="auto">
            <a:xfrm>
              <a:off x="6829" y="831"/>
              <a:ext cx="15" cy="14"/>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55"/>
            <p:cNvSpPr>
              <a:spLocks noEditPoints="1"/>
            </p:cNvSpPr>
            <p:nvPr/>
          </p:nvSpPr>
          <p:spPr bwMode="auto">
            <a:xfrm>
              <a:off x="6740" y="638"/>
              <a:ext cx="128" cy="75"/>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56"/>
            <p:cNvSpPr>
              <a:spLocks/>
            </p:cNvSpPr>
            <p:nvPr/>
          </p:nvSpPr>
          <p:spPr bwMode="auto">
            <a:xfrm>
              <a:off x="6744" y="692"/>
              <a:ext cx="114" cy="21"/>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7"/>
            <p:cNvSpPr>
              <a:spLocks/>
            </p:cNvSpPr>
            <p:nvPr/>
          </p:nvSpPr>
          <p:spPr bwMode="auto">
            <a:xfrm>
              <a:off x="6744" y="685"/>
              <a:ext cx="120" cy="28"/>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8"/>
            <p:cNvSpPr>
              <a:spLocks/>
            </p:cNvSpPr>
            <p:nvPr/>
          </p:nvSpPr>
          <p:spPr bwMode="auto">
            <a:xfrm>
              <a:off x="7492" y="642"/>
              <a:ext cx="22" cy="104"/>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59"/>
            <p:cNvSpPr>
              <a:spLocks/>
            </p:cNvSpPr>
            <p:nvPr/>
          </p:nvSpPr>
          <p:spPr bwMode="auto">
            <a:xfrm>
              <a:off x="7504" y="642"/>
              <a:ext cx="10" cy="104"/>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0"/>
            <p:cNvSpPr>
              <a:spLocks/>
            </p:cNvSpPr>
            <p:nvPr/>
          </p:nvSpPr>
          <p:spPr bwMode="auto">
            <a:xfrm>
              <a:off x="7492" y="642"/>
              <a:ext cx="9" cy="104"/>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1"/>
            <p:cNvSpPr>
              <a:spLocks/>
            </p:cNvSpPr>
            <p:nvPr/>
          </p:nvSpPr>
          <p:spPr bwMode="auto">
            <a:xfrm>
              <a:off x="7240" y="391"/>
              <a:ext cx="85" cy="81"/>
            </a:xfrm>
            <a:custGeom>
              <a:avLst/>
              <a:gdLst>
                <a:gd name="T0" fmla="*/ 85 w 85"/>
                <a:gd name="T1" fmla="*/ 53 h 81"/>
                <a:gd name="T2" fmla="*/ 56 w 85"/>
                <a:gd name="T3" fmla="*/ 81 h 81"/>
                <a:gd name="T4" fmla="*/ 0 w 85"/>
                <a:gd name="T5" fmla="*/ 28 h 81"/>
                <a:gd name="T6" fmla="*/ 30 w 85"/>
                <a:gd name="T7" fmla="*/ 0 h 81"/>
                <a:gd name="T8" fmla="*/ 85 w 85"/>
                <a:gd name="T9" fmla="*/ 53 h 81"/>
              </a:gdLst>
              <a:ahLst/>
              <a:cxnLst>
                <a:cxn ang="0">
                  <a:pos x="T0" y="T1"/>
                </a:cxn>
                <a:cxn ang="0">
                  <a:pos x="T2" y="T3"/>
                </a:cxn>
                <a:cxn ang="0">
                  <a:pos x="T4" y="T5"/>
                </a:cxn>
                <a:cxn ang="0">
                  <a:pos x="T6" y="T7"/>
                </a:cxn>
                <a:cxn ang="0">
                  <a:pos x="T8" y="T9"/>
                </a:cxn>
              </a:cxnLst>
              <a:rect l="0" t="0" r="r" b="b"/>
              <a:pathLst>
                <a:path w="85" h="81">
                  <a:moveTo>
                    <a:pt x="85" y="53"/>
                  </a:moveTo>
                  <a:lnTo>
                    <a:pt x="56" y="81"/>
                  </a:lnTo>
                  <a:lnTo>
                    <a:pt x="0" y="28"/>
                  </a:lnTo>
                  <a:lnTo>
                    <a:pt x="30" y="0"/>
                  </a:lnTo>
                  <a:lnTo>
                    <a:pt x="85" y="5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62"/>
            <p:cNvSpPr>
              <a:spLocks/>
            </p:cNvSpPr>
            <p:nvPr/>
          </p:nvSpPr>
          <p:spPr bwMode="auto">
            <a:xfrm>
              <a:off x="7063" y="221"/>
              <a:ext cx="202" cy="194"/>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63"/>
            <p:cNvSpPr>
              <a:spLocks/>
            </p:cNvSpPr>
            <p:nvPr/>
          </p:nvSpPr>
          <p:spPr bwMode="auto">
            <a:xfrm>
              <a:off x="7281" y="430"/>
              <a:ext cx="372" cy="356"/>
            </a:xfrm>
            <a:custGeom>
              <a:avLst/>
              <a:gdLst>
                <a:gd name="T0" fmla="*/ 372 w 372"/>
                <a:gd name="T1" fmla="*/ 316 h 356"/>
                <a:gd name="T2" fmla="*/ 330 w 372"/>
                <a:gd name="T3" fmla="*/ 356 h 356"/>
                <a:gd name="T4" fmla="*/ 0 w 372"/>
                <a:gd name="T5" fmla="*/ 39 h 356"/>
                <a:gd name="T6" fmla="*/ 41 w 372"/>
                <a:gd name="T7" fmla="*/ 0 h 356"/>
                <a:gd name="T8" fmla="*/ 372 w 372"/>
                <a:gd name="T9" fmla="*/ 316 h 356"/>
              </a:gdLst>
              <a:ahLst/>
              <a:cxnLst>
                <a:cxn ang="0">
                  <a:pos x="T0" y="T1"/>
                </a:cxn>
                <a:cxn ang="0">
                  <a:pos x="T2" y="T3"/>
                </a:cxn>
                <a:cxn ang="0">
                  <a:pos x="T4" y="T5"/>
                </a:cxn>
                <a:cxn ang="0">
                  <a:pos x="T6" y="T7"/>
                </a:cxn>
                <a:cxn ang="0">
                  <a:pos x="T8" y="T9"/>
                </a:cxn>
              </a:cxnLst>
              <a:rect l="0" t="0" r="r" b="b"/>
              <a:pathLst>
                <a:path w="372" h="356">
                  <a:moveTo>
                    <a:pt x="372" y="316"/>
                  </a:moveTo>
                  <a:lnTo>
                    <a:pt x="330" y="356"/>
                  </a:lnTo>
                  <a:lnTo>
                    <a:pt x="0" y="39"/>
                  </a:lnTo>
                  <a:lnTo>
                    <a:pt x="41" y="0"/>
                  </a:lnTo>
                  <a:lnTo>
                    <a:pt x="372" y="31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64"/>
            <p:cNvSpPr>
              <a:spLocks/>
            </p:cNvSpPr>
            <p:nvPr/>
          </p:nvSpPr>
          <p:spPr bwMode="auto">
            <a:xfrm>
              <a:off x="7236" y="387"/>
              <a:ext cx="38" cy="3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65"/>
            <p:cNvSpPr>
              <a:spLocks/>
            </p:cNvSpPr>
            <p:nvPr/>
          </p:nvSpPr>
          <p:spPr bwMode="auto">
            <a:xfrm>
              <a:off x="7142" y="297"/>
              <a:ext cx="28" cy="26"/>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66"/>
            <p:cNvSpPr>
              <a:spLocks/>
            </p:cNvSpPr>
            <p:nvPr/>
          </p:nvSpPr>
          <p:spPr bwMode="auto">
            <a:xfrm>
              <a:off x="7275" y="424"/>
              <a:ext cx="54" cy="51"/>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67"/>
            <p:cNvSpPr>
              <a:spLocks/>
            </p:cNvSpPr>
            <p:nvPr/>
          </p:nvSpPr>
          <p:spPr bwMode="auto">
            <a:xfrm>
              <a:off x="7311" y="433"/>
              <a:ext cx="342" cy="317"/>
            </a:xfrm>
            <a:custGeom>
              <a:avLst/>
              <a:gdLst>
                <a:gd name="T0" fmla="*/ 342 w 342"/>
                <a:gd name="T1" fmla="*/ 313 h 317"/>
                <a:gd name="T2" fmla="*/ 338 w 342"/>
                <a:gd name="T3" fmla="*/ 317 h 317"/>
                <a:gd name="T4" fmla="*/ 0 w 342"/>
                <a:gd name="T5" fmla="*/ 14 h 317"/>
                <a:gd name="T6" fmla="*/ 14 w 342"/>
                <a:gd name="T7" fmla="*/ 0 h 317"/>
                <a:gd name="T8" fmla="*/ 342 w 342"/>
                <a:gd name="T9" fmla="*/ 313 h 317"/>
              </a:gdLst>
              <a:ahLst/>
              <a:cxnLst>
                <a:cxn ang="0">
                  <a:pos x="T0" y="T1"/>
                </a:cxn>
                <a:cxn ang="0">
                  <a:pos x="T2" y="T3"/>
                </a:cxn>
                <a:cxn ang="0">
                  <a:pos x="T4" y="T5"/>
                </a:cxn>
                <a:cxn ang="0">
                  <a:pos x="T6" y="T7"/>
                </a:cxn>
                <a:cxn ang="0">
                  <a:pos x="T8" y="T9"/>
                </a:cxn>
              </a:cxnLst>
              <a:rect l="0" t="0" r="r" b="b"/>
              <a:pathLst>
                <a:path w="342" h="317">
                  <a:moveTo>
                    <a:pt x="342" y="313"/>
                  </a:moveTo>
                  <a:lnTo>
                    <a:pt x="338" y="317"/>
                  </a:lnTo>
                  <a:lnTo>
                    <a:pt x="0" y="14"/>
                  </a:lnTo>
                  <a:lnTo>
                    <a:pt x="14" y="0"/>
                  </a:lnTo>
                  <a:lnTo>
                    <a:pt x="342" y="313"/>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68"/>
            <p:cNvSpPr>
              <a:spLocks/>
            </p:cNvSpPr>
            <p:nvPr/>
          </p:nvSpPr>
          <p:spPr bwMode="auto">
            <a:xfrm>
              <a:off x="7284" y="458"/>
              <a:ext cx="331" cy="328"/>
            </a:xfrm>
            <a:custGeom>
              <a:avLst/>
              <a:gdLst>
                <a:gd name="T0" fmla="*/ 327 w 331"/>
                <a:gd name="T1" fmla="*/ 328 h 328"/>
                <a:gd name="T2" fmla="*/ 331 w 331"/>
                <a:gd name="T3" fmla="*/ 325 h 328"/>
                <a:gd name="T4" fmla="*/ 15 w 331"/>
                <a:gd name="T5" fmla="*/ 0 h 328"/>
                <a:gd name="T6" fmla="*/ 0 w 331"/>
                <a:gd name="T7" fmla="*/ 14 h 328"/>
                <a:gd name="T8" fmla="*/ 327 w 331"/>
                <a:gd name="T9" fmla="*/ 328 h 328"/>
              </a:gdLst>
              <a:ahLst/>
              <a:cxnLst>
                <a:cxn ang="0">
                  <a:pos x="T0" y="T1"/>
                </a:cxn>
                <a:cxn ang="0">
                  <a:pos x="T2" y="T3"/>
                </a:cxn>
                <a:cxn ang="0">
                  <a:pos x="T4" y="T5"/>
                </a:cxn>
                <a:cxn ang="0">
                  <a:pos x="T6" y="T7"/>
                </a:cxn>
                <a:cxn ang="0">
                  <a:pos x="T8" y="T9"/>
                </a:cxn>
              </a:cxnLst>
              <a:rect l="0" t="0" r="r" b="b"/>
              <a:pathLst>
                <a:path w="331" h="328">
                  <a:moveTo>
                    <a:pt x="327" y="328"/>
                  </a:moveTo>
                  <a:lnTo>
                    <a:pt x="331" y="325"/>
                  </a:lnTo>
                  <a:lnTo>
                    <a:pt x="15" y="0"/>
                  </a:lnTo>
                  <a:lnTo>
                    <a:pt x="0" y="14"/>
                  </a:lnTo>
                  <a:lnTo>
                    <a:pt x="327" y="328"/>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69"/>
            <p:cNvSpPr>
              <a:spLocks/>
            </p:cNvSpPr>
            <p:nvPr/>
          </p:nvSpPr>
          <p:spPr bwMode="auto">
            <a:xfrm>
              <a:off x="7431" y="746"/>
              <a:ext cx="232" cy="3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Oval 70"/>
            <p:cNvSpPr>
              <a:spLocks noChangeArrowheads="1"/>
            </p:cNvSpPr>
            <p:nvPr/>
          </p:nvSpPr>
          <p:spPr bwMode="auto">
            <a:xfrm>
              <a:off x="7325"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Oval 71"/>
            <p:cNvSpPr>
              <a:spLocks noChangeArrowheads="1"/>
            </p:cNvSpPr>
            <p:nvPr/>
          </p:nvSpPr>
          <p:spPr bwMode="auto">
            <a:xfrm>
              <a:off x="745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72"/>
            <p:cNvSpPr>
              <a:spLocks noChangeArrowheads="1"/>
            </p:cNvSpPr>
            <p:nvPr/>
          </p:nvSpPr>
          <p:spPr bwMode="auto">
            <a:xfrm>
              <a:off x="7560"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73"/>
            <p:cNvSpPr>
              <a:spLocks/>
            </p:cNvSpPr>
            <p:nvPr/>
          </p:nvSpPr>
          <p:spPr bwMode="auto">
            <a:xfrm>
              <a:off x="7278" y="683"/>
              <a:ext cx="119" cy="13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74"/>
            <p:cNvSpPr>
              <a:spLocks/>
            </p:cNvSpPr>
            <p:nvPr/>
          </p:nvSpPr>
          <p:spPr bwMode="auto">
            <a:xfrm>
              <a:off x="7470" y="778"/>
              <a:ext cx="1"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75"/>
            <p:cNvSpPr>
              <a:spLocks/>
            </p:cNvSpPr>
            <p:nvPr/>
          </p:nvSpPr>
          <p:spPr bwMode="auto">
            <a:xfrm>
              <a:off x="7395" y="778"/>
              <a:ext cx="1"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6"/>
            <p:cNvSpPr>
              <a:spLocks/>
            </p:cNvSpPr>
            <p:nvPr/>
          </p:nvSpPr>
          <p:spPr bwMode="auto">
            <a:xfrm>
              <a:off x="7278" y="683"/>
              <a:ext cx="44" cy="13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77"/>
            <p:cNvSpPr>
              <a:spLocks noChangeArrowheads="1"/>
            </p:cNvSpPr>
            <p:nvPr/>
          </p:nvSpPr>
          <p:spPr bwMode="auto">
            <a:xfrm>
              <a:off x="7069" y="242"/>
              <a:ext cx="7" cy="23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8"/>
            <p:cNvSpPr>
              <a:spLocks/>
            </p:cNvSpPr>
            <p:nvPr/>
          </p:nvSpPr>
          <p:spPr bwMode="auto">
            <a:xfrm>
              <a:off x="7354" y="683"/>
              <a:ext cx="315" cy="13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9"/>
            <p:cNvSpPr>
              <a:spLocks/>
            </p:cNvSpPr>
            <p:nvPr/>
          </p:nvSpPr>
          <p:spPr bwMode="auto">
            <a:xfrm>
              <a:off x="7354" y="683"/>
              <a:ext cx="104" cy="13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80"/>
            <p:cNvSpPr>
              <a:spLocks/>
            </p:cNvSpPr>
            <p:nvPr/>
          </p:nvSpPr>
          <p:spPr bwMode="auto">
            <a:xfrm>
              <a:off x="7361" y="8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81"/>
            <p:cNvSpPr>
              <a:spLocks/>
            </p:cNvSpPr>
            <p:nvPr/>
          </p:nvSpPr>
          <p:spPr bwMode="auto">
            <a:xfrm>
              <a:off x="7361" y="81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82"/>
            <p:cNvSpPr>
              <a:spLocks/>
            </p:cNvSpPr>
            <p:nvPr/>
          </p:nvSpPr>
          <p:spPr bwMode="auto">
            <a:xfrm>
              <a:off x="7361" y="8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3"/>
            <p:cNvSpPr>
              <a:spLocks/>
            </p:cNvSpPr>
            <p:nvPr/>
          </p:nvSpPr>
          <p:spPr bwMode="auto">
            <a:xfrm>
              <a:off x="7368" y="778"/>
              <a:ext cx="301" cy="41"/>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84"/>
            <p:cNvSpPr>
              <a:spLocks/>
            </p:cNvSpPr>
            <p:nvPr/>
          </p:nvSpPr>
          <p:spPr bwMode="auto">
            <a:xfrm>
              <a:off x="7374" y="698"/>
              <a:ext cx="71" cy="8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85"/>
            <p:cNvSpPr>
              <a:spLocks/>
            </p:cNvSpPr>
            <p:nvPr/>
          </p:nvSpPr>
          <p:spPr bwMode="auto">
            <a:xfrm>
              <a:off x="7374" y="698"/>
              <a:ext cx="71" cy="8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86"/>
            <p:cNvSpPr>
              <a:spLocks noChangeArrowheads="1"/>
            </p:cNvSpPr>
            <p:nvPr/>
          </p:nvSpPr>
          <p:spPr bwMode="auto">
            <a:xfrm>
              <a:off x="7376"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87"/>
            <p:cNvSpPr>
              <a:spLocks noChangeArrowheads="1"/>
            </p:cNvSpPr>
            <p:nvPr/>
          </p:nvSpPr>
          <p:spPr bwMode="auto">
            <a:xfrm>
              <a:off x="7392"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88"/>
            <p:cNvSpPr>
              <a:spLocks noChangeArrowheads="1"/>
            </p:cNvSpPr>
            <p:nvPr/>
          </p:nvSpPr>
          <p:spPr bwMode="auto">
            <a:xfrm>
              <a:off x="7579" y="788"/>
              <a:ext cx="67"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89"/>
            <p:cNvSpPr>
              <a:spLocks noChangeArrowheads="1"/>
            </p:cNvSpPr>
            <p:nvPr/>
          </p:nvSpPr>
          <p:spPr bwMode="auto">
            <a:xfrm>
              <a:off x="7509" y="788"/>
              <a:ext cx="66" cy="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90"/>
            <p:cNvSpPr>
              <a:spLocks/>
            </p:cNvSpPr>
            <p:nvPr/>
          </p:nvSpPr>
          <p:spPr bwMode="auto">
            <a:xfrm>
              <a:off x="7392" y="807"/>
              <a:ext cx="29" cy="30"/>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1"/>
            <p:cNvSpPr>
              <a:spLocks/>
            </p:cNvSpPr>
            <p:nvPr/>
          </p:nvSpPr>
          <p:spPr bwMode="auto">
            <a:xfrm>
              <a:off x="7301" y="790"/>
              <a:ext cx="42" cy="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2"/>
            <p:cNvSpPr>
              <a:spLocks/>
            </p:cNvSpPr>
            <p:nvPr/>
          </p:nvSpPr>
          <p:spPr bwMode="auto">
            <a:xfrm>
              <a:off x="7301" y="802"/>
              <a:ext cx="42" cy="6"/>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3"/>
            <p:cNvSpPr>
              <a:spLocks/>
            </p:cNvSpPr>
            <p:nvPr/>
          </p:nvSpPr>
          <p:spPr bwMode="auto">
            <a:xfrm>
              <a:off x="7290" y="698"/>
              <a:ext cx="79" cy="8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4"/>
            <p:cNvSpPr>
              <a:spLocks/>
            </p:cNvSpPr>
            <p:nvPr/>
          </p:nvSpPr>
          <p:spPr bwMode="auto">
            <a:xfrm>
              <a:off x="7290" y="698"/>
              <a:ext cx="64" cy="8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95"/>
            <p:cNvSpPr>
              <a:spLocks noEditPoints="1"/>
            </p:cNvSpPr>
            <p:nvPr/>
          </p:nvSpPr>
          <p:spPr bwMode="auto">
            <a:xfrm>
              <a:off x="6958" y="500"/>
              <a:ext cx="98" cy="9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6"/>
            <p:cNvSpPr>
              <a:spLocks noEditPoints="1"/>
            </p:cNvSpPr>
            <p:nvPr/>
          </p:nvSpPr>
          <p:spPr bwMode="auto">
            <a:xfrm>
              <a:off x="6906" y="576"/>
              <a:ext cx="89" cy="86"/>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97"/>
            <p:cNvSpPr>
              <a:spLocks noEditPoints="1"/>
            </p:cNvSpPr>
            <p:nvPr/>
          </p:nvSpPr>
          <p:spPr bwMode="auto">
            <a:xfrm>
              <a:off x="7031" y="552"/>
              <a:ext cx="124" cy="119"/>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98"/>
            <p:cNvSpPr>
              <a:spLocks noEditPoints="1"/>
            </p:cNvSpPr>
            <p:nvPr/>
          </p:nvSpPr>
          <p:spPr bwMode="auto">
            <a:xfrm>
              <a:off x="7153" y="554"/>
              <a:ext cx="80" cy="77"/>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99"/>
            <p:cNvSpPr>
              <a:spLocks/>
            </p:cNvSpPr>
            <p:nvPr/>
          </p:nvSpPr>
          <p:spPr bwMode="auto">
            <a:xfrm>
              <a:off x="6890" y="638"/>
              <a:ext cx="360" cy="71"/>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00"/>
            <p:cNvSpPr>
              <a:spLocks/>
            </p:cNvSpPr>
            <p:nvPr/>
          </p:nvSpPr>
          <p:spPr bwMode="auto">
            <a:xfrm>
              <a:off x="6904" y="638"/>
              <a:ext cx="346" cy="71"/>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01"/>
            <p:cNvSpPr>
              <a:spLocks/>
            </p:cNvSpPr>
            <p:nvPr/>
          </p:nvSpPr>
          <p:spPr bwMode="auto">
            <a:xfrm>
              <a:off x="6891" y="398"/>
              <a:ext cx="358" cy="12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chemeClr val="accent5">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02"/>
            <p:cNvSpPr>
              <a:spLocks/>
            </p:cNvSpPr>
            <p:nvPr/>
          </p:nvSpPr>
          <p:spPr bwMode="auto">
            <a:xfrm>
              <a:off x="6962" y="398"/>
              <a:ext cx="287" cy="12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103"/>
            <p:cNvSpPr>
              <a:spLocks noChangeArrowheads="1"/>
            </p:cNvSpPr>
            <p:nvPr/>
          </p:nvSpPr>
          <p:spPr bwMode="auto">
            <a:xfrm>
              <a:off x="759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Oval 104"/>
            <p:cNvSpPr>
              <a:spLocks noChangeArrowheads="1"/>
            </p:cNvSpPr>
            <p:nvPr/>
          </p:nvSpPr>
          <p:spPr bwMode="auto">
            <a:xfrm>
              <a:off x="7525" y="802"/>
              <a:ext cx="35" cy="3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05"/>
            <p:cNvSpPr>
              <a:spLocks/>
            </p:cNvSpPr>
            <p:nvPr/>
          </p:nvSpPr>
          <p:spPr bwMode="auto">
            <a:xfrm>
              <a:off x="7525" y="807"/>
              <a:ext cx="29" cy="30"/>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106"/>
            <p:cNvSpPr>
              <a:spLocks/>
            </p:cNvSpPr>
            <p:nvPr/>
          </p:nvSpPr>
          <p:spPr bwMode="auto">
            <a:xfrm>
              <a:off x="7595" y="807"/>
              <a:ext cx="30" cy="30"/>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340795616"/>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ORANGE_1" id="{713807ED-3F0B-4CC2-93AA-DB6EAB711A54}" vid="{C4013EBB-991D-4423-8F88-1897371BDC9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ORANGE_1" id="{713807ED-3F0B-4CC2-93AA-DB6EAB711A54}" vid="{67D3C193-9565-4B36-B442-ABA745F11B75}"/>
    </a:ext>
  </a:extLst>
</a:theme>
</file>

<file path=ppt/theme/theme3.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ORANGE_1" id="{713807ED-3F0B-4CC2-93AA-DB6EAB711A54}" vid="{3BFAEADC-A826-4666-9735-2EDD798BD9D2}"/>
    </a:ext>
  </a:extLst>
</a:theme>
</file>

<file path=ppt/theme/theme4.xml><?xml version="1.0" encoding="utf-8"?>
<a:theme xmlns:a="http://schemas.openxmlformats.org/drawingml/2006/main" name="2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ORANGE_1" id="{713807ED-3F0B-4CC2-93AA-DB6EAB711A54}" vid="{CC276B52-C237-4535-8615-5250AC18E9C9}"/>
    </a:ext>
  </a:extLst>
</a:theme>
</file>

<file path=ppt/theme/theme5.xml><?xml version="1.0" encoding="utf-8"?>
<a:theme xmlns:a="http://schemas.openxmlformats.org/drawingml/2006/main" name="3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gn="ctr">
          <a:lnSpc>
            <a:spcPct val="90000"/>
          </a:lnSpc>
          <a:spcAft>
            <a:spcPts val="600"/>
          </a:spcAft>
          <a:defRPr sz="5400" dirty="0" smtClean="0">
            <a:solidFill>
              <a:schemeClr val="bg1"/>
            </a:solidFill>
            <a:latin typeface="+mj-lt"/>
          </a:defRPr>
        </a:defPPr>
      </a:lstStyle>
    </a:txDef>
  </a:objectDefaults>
  <a:extraClrSchemeLst/>
  <a:extLst>
    <a:ext uri="{05A4C25C-085E-4340-85A3-A5531E510DB2}">
      <thm15:themeFamily xmlns:thm15="http://schemas.microsoft.com/office/thememl/2012/main" name="Brand_template_16-9_Business_BLUE_4.potx" id="{54469752-06A8-4542-B180-B362A54777DF}" vid="{22EB14DD-13CF-4739-82DD-0E5AD50A22AF}"/>
    </a:ext>
  </a:extLst>
</a:theme>
</file>

<file path=ppt/theme/theme6.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7.xml><?xml version="1.0" encoding="utf-8"?>
<a:theme xmlns:a="http://schemas.openxmlformats.org/drawingml/2006/main" name="SW1 Metro Template 16x9">
  <a:themeElements>
    <a:clrScheme name="S1 - 2">
      <a:dk1>
        <a:srgbClr val="000000"/>
      </a:dk1>
      <a:lt1>
        <a:srgbClr val="FFFFFF"/>
      </a:lt1>
      <a:dk2>
        <a:srgbClr val="BDBEC0"/>
      </a:dk2>
      <a:lt2>
        <a:srgbClr val="D21034"/>
      </a:lt2>
      <a:accent1>
        <a:srgbClr val="003C79"/>
      </a:accent1>
      <a:accent2>
        <a:srgbClr val="002F5D"/>
      </a:accent2>
      <a:accent3>
        <a:srgbClr val="007E3A"/>
      </a:accent3>
      <a:accent4>
        <a:srgbClr val="006233"/>
      </a:accent4>
      <a:accent5>
        <a:srgbClr val="616265"/>
      </a:accent5>
      <a:accent6>
        <a:srgbClr val="D21034"/>
      </a:accent6>
      <a:hlink>
        <a:srgbClr val="D21034"/>
      </a:hlink>
      <a:folHlink>
        <a:srgbClr val="D21034"/>
      </a:folHlink>
    </a:clrScheme>
    <a:fontScheme name="SoftwareOne">
      <a:majorFont>
        <a:latin typeface="Avenir 65 Medium"/>
        <a:ea typeface=""/>
        <a:cs typeface=""/>
      </a:majorFont>
      <a:minorFont>
        <a:latin typeface="Avenir 45 Book"/>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5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defPPr>
      </a:lstStyle>
    </a:txDef>
  </a:objectDefaults>
  <a:extraClrSchemeLst/>
</a:theme>
</file>

<file path=ppt/theme/theme8.xml><?xml version="1.0" encoding="utf-8"?>
<a:theme xmlns:a="http://schemas.openxmlformats.org/drawingml/2006/main" name="1_SoftwareONE PowerPoint Master 2017_SI">
  <a:themeElements>
    <a:clrScheme name="SoftwareONE Color">
      <a:dk1>
        <a:sysClr val="windowText" lastClr="000000"/>
      </a:dk1>
      <a:lt1>
        <a:sysClr val="window" lastClr="FFFFFF"/>
      </a:lt1>
      <a:dk2>
        <a:srgbClr val="D21034"/>
      </a:dk2>
      <a:lt2>
        <a:srgbClr val="616265"/>
      </a:lt2>
      <a:accent1>
        <a:srgbClr val="BDBEC0"/>
      </a:accent1>
      <a:accent2>
        <a:srgbClr val="007E3A"/>
      </a:accent2>
      <a:accent3>
        <a:srgbClr val="003C79"/>
      </a:accent3>
      <a:accent4>
        <a:srgbClr val="B61F7E"/>
      </a:accent4>
      <a:accent5>
        <a:srgbClr val="B8D052"/>
      </a:accent5>
      <a:accent6>
        <a:srgbClr val="D55378"/>
      </a:accent6>
      <a:hlink>
        <a:srgbClr val="003C79"/>
      </a:hlink>
      <a:folHlink>
        <a:srgbClr val="D21034"/>
      </a:folHlink>
    </a:clrScheme>
    <a:fontScheme name="SoftwareON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5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10.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1.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2.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3.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4.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15.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16.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17.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18.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19.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2.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20.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21.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22.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23.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24.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25.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6.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7.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28.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3.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4.xml><?xml version="1.0" encoding="utf-8"?>
<a:themeOverride xmlns:a="http://schemas.openxmlformats.org/drawingml/2006/main">
  <a:clrScheme name="MSVID Orange">
    <a:dk1>
      <a:srgbClr val="505050"/>
    </a:dk1>
    <a:lt1>
      <a:srgbClr val="FFFFFF"/>
    </a:lt1>
    <a:dk2>
      <a:srgbClr val="D83B01"/>
    </a:dk2>
    <a:lt2>
      <a:srgbClr val="FFE5E5"/>
    </a:lt2>
    <a:accent1>
      <a:srgbClr val="00188F"/>
    </a:accent1>
    <a:accent2>
      <a:srgbClr val="107C10"/>
    </a:accent2>
    <a:accent3>
      <a:srgbClr val="0078D7"/>
    </a:accent3>
    <a:accent4>
      <a:srgbClr val="5C2D91"/>
    </a:accent4>
    <a:accent5>
      <a:srgbClr val="008272"/>
    </a:accent5>
    <a:accent6>
      <a:srgbClr val="A80000"/>
    </a:accent6>
    <a:hlink>
      <a:srgbClr val="FFE5E5"/>
    </a:hlink>
    <a:folHlink>
      <a:srgbClr val="FFE5E5"/>
    </a:folHlink>
  </a:clrScheme>
</a:themeOverride>
</file>

<file path=ppt/theme/themeOverride5.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6.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7.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8.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ppt/theme/themeOverride9.xml><?xml version="1.0" encoding="utf-8"?>
<a:themeOverride xmlns:a="http://schemas.openxmlformats.org/drawingml/2006/main">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YourName xmlns="353803cf-9978-40db-84b3-ba59d383a69f" xsi:nil="true"/>
    <_DCDateCreated xmlns="http://schemas.microsoft.com/sharepoint/v3/fields" xsi:nil="true"/>
    <_dlc_DocId xmlns="353803cf-9978-40db-84b3-ba59d383a69f">Y6C3TY55DQJD-1124546906-1092</_dlc_DocId>
    <_dlc_DocIdUrl xmlns="353803cf-9978-40db-84b3-ba59d383a69f">
      <Url>https://swone.sharepoint.com/sites/CloudTeam/_layouts/15/DocIdRedir.aspx?ID=Y6C3TY55DQJD-1124546906-1092</Url>
      <Description>Y6C3TY55DQJD-1124546906-1092</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Certifcate Template" ma:contentTypeID="0x0101009051B41B2351BE4DAC30F6C78B7450EE0018391EF370515848A3DB176425A87FC5" ma:contentTypeVersion="7" ma:contentTypeDescription="testing document fields" ma:contentTypeScope="" ma:versionID="31c533c0e95e6f2ef06a251afd8c770c">
  <xsd:schema xmlns:xsd="http://www.w3.org/2001/XMLSchema" xmlns:xs="http://www.w3.org/2001/XMLSchema" xmlns:p="http://schemas.microsoft.com/office/2006/metadata/properties" xmlns:ns2="http://schemas.microsoft.com/sharepoint/v3/fields" xmlns:ns3="353803cf-9978-40db-84b3-ba59d383a69f" targetNamespace="http://schemas.microsoft.com/office/2006/metadata/properties" ma:root="true" ma:fieldsID="8414a13afee7606766851116e91d5c43" ns2:_="" ns3:_="">
    <xsd:import namespace="http://schemas.microsoft.com/sharepoint/v3/fields"/>
    <xsd:import namespace="353803cf-9978-40db-84b3-ba59d383a69f"/>
    <xsd:element name="properties">
      <xsd:complexType>
        <xsd:sequence>
          <xsd:element name="documentManagement">
            <xsd:complexType>
              <xsd:all>
                <xsd:element ref="ns2:_DCDateCreated" minOccurs="0"/>
                <xsd:element ref="ns3:YourName" minOccurs="0"/>
                <xsd:element ref="ns3:YourName_x003a_Title" minOccurs="0"/>
                <xsd:element ref="ns3:YourName_x003a_YourName" minOccurs="0"/>
                <xsd:element ref="ns3:YourName_x003a_Score"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Created" ma:index="8" nillable="true" ma:displayName="Date Created" ma:description="The date on which this resource was created" ma:format="DateTime" ma:internalName="_DCDateCreat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53803cf-9978-40db-84b3-ba59d383a69f" elementFormDefault="qualified">
    <xsd:import namespace="http://schemas.microsoft.com/office/2006/documentManagement/types"/>
    <xsd:import namespace="http://schemas.microsoft.com/office/infopath/2007/PartnerControls"/>
    <xsd:element name="YourName" ma:index="9" nillable="true" ma:displayName="YourName" ma:list="{55e8e739-eaf8-406d-aec0-bcf2c0ffa701}" ma:internalName="YourName" ma:showField="Title" ma:web="353803cf-9978-40db-84b3-ba59d383a69f">
      <xsd:simpleType>
        <xsd:restriction base="dms:Lookup"/>
      </xsd:simpleType>
    </xsd:element>
    <xsd:element name="YourName_x003a_Title" ma:index="10" nillable="true" ma:displayName="YourName:Title" ma:list="{55e8e739-eaf8-406d-aec0-bcf2c0ffa701}" ma:internalName="YourName_x003A_Title" ma:readOnly="true" ma:showField="Title" ma:web="353803cf-9978-40db-84b3-ba59d383a69f">
      <xsd:simpleType>
        <xsd:restriction base="dms:Lookup"/>
      </xsd:simpleType>
    </xsd:element>
    <xsd:element name="YourName_x003a_YourName" ma:index="11" nillable="true" ma:displayName="YourName:YourName" ma:list="{55e8e739-eaf8-406d-aec0-bcf2c0ffa701}" ma:internalName="YourName_x003A_YourName" ma:readOnly="true" ma:showField="YourName" ma:web="353803cf-9978-40db-84b3-ba59d383a69f">
      <xsd:simpleType>
        <xsd:restriction base="dms:Lookup"/>
      </xsd:simpleType>
    </xsd:element>
    <xsd:element name="YourName_x003a_Score" ma:index="12" nillable="true" ma:displayName="YourName:Score" ma:list="{55e8e739-eaf8-406d-aec0-bcf2c0ffa701}" ma:internalName="YourName_x003A_Score" ma:readOnly="true" ma:showField="Score" ma:web="353803cf-9978-40db-84b3-ba59d383a69f">
      <xsd:simpleType>
        <xsd:restriction base="dms:Lookup"/>
      </xsd:simpleType>
    </xsd:element>
    <xsd:element name="_dlc_DocId" ma:index="13" nillable="true" ma:displayName="Document ID Value" ma:description="The value of the document ID assigned to this item." ma:internalName="_dlc_DocId" ma:readOnly="true">
      <xsd:simpleType>
        <xsd:restriction base="dms:Text"/>
      </xsd:simpleType>
    </xsd:element>
    <xsd:element name="_dlc_DocIdUrl" ma:index="1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5"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2F74B2-35F2-45F8-9FFB-25C55D9946F8}">
  <ds:schemaRefs>
    <ds:schemaRef ds:uri="http://schemas.microsoft.com/sharepoint/event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353803cf-9978-40db-84b3-ba59d383a69f"/>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51BDC290-5424-4FE6-A2AE-37B3A7C44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353803cf-9978-40db-84b3-ba59d383a6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26046</TotalTime>
  <Words>2185</Words>
  <Application>Microsoft Office PowerPoint</Application>
  <PresentationFormat>Custom</PresentationFormat>
  <Paragraphs>383</Paragraphs>
  <Slides>44</Slides>
  <Notes>38</Notes>
  <HiddenSlides>0</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44</vt:i4>
      </vt:variant>
    </vt:vector>
  </HeadingPairs>
  <TitlesOfParts>
    <vt:vector size="63" baseType="lpstr">
      <vt:lpstr>Arial</vt:lpstr>
      <vt:lpstr>Calibri</vt:lpstr>
      <vt:lpstr>Consolas</vt:lpstr>
      <vt:lpstr>Segoe Alt Regular</vt:lpstr>
      <vt:lpstr>Segoe Semibold</vt:lpstr>
      <vt:lpstr>Segoe UI</vt:lpstr>
      <vt:lpstr>Segoe UI Light</vt:lpstr>
      <vt:lpstr>segoe-ui_bold</vt:lpstr>
      <vt:lpstr>segoe-ui_normal</vt:lpstr>
      <vt:lpstr>Wingdings</vt:lpstr>
      <vt:lpstr>WHITE TEMPLATE</vt:lpstr>
      <vt:lpstr>COLOR TEMPLATE</vt:lpstr>
      <vt:lpstr>1_WHITE TEMPLATE</vt:lpstr>
      <vt:lpstr>2_WHITE TEMPLATE</vt:lpstr>
      <vt:lpstr>3_WHITE TEMPLATE</vt:lpstr>
      <vt:lpstr>1_COLOR TEMPLATE</vt:lpstr>
      <vt:lpstr>SW1 Metro Template 16x9</vt:lpstr>
      <vt:lpstr>1_SoftwareONE PowerPoint Master 2017_SI</vt:lpstr>
      <vt:lpstr>think-cell Slide</vt:lpstr>
      <vt:lpstr>Azure ISV: Application Migration (PaaS) Hack</vt:lpstr>
      <vt:lpstr>Introduction and Housekeeping</vt:lpstr>
      <vt:lpstr>   Day 1    </vt:lpstr>
      <vt:lpstr>Day 1 Agenda</vt:lpstr>
      <vt:lpstr>Day 2 Agenda</vt:lpstr>
      <vt:lpstr>Azure Background Regions, Availability, Services    </vt:lpstr>
      <vt:lpstr>PowerPoint Presentation</vt:lpstr>
      <vt:lpstr>PowerPoint Presentation</vt:lpstr>
      <vt:lpstr>PowerPoint Presentation</vt:lpstr>
      <vt:lpstr>PowerPoint Presentation</vt:lpstr>
      <vt:lpstr>PowerPoint Presentation</vt:lpstr>
      <vt:lpstr>Azure Portal 101 - Identity and logon - Resources and groups - Marketplace - Role Based Access Control   </vt:lpstr>
      <vt:lpstr>Web Apps 101 - App Service Plans - Windows or Linux - Built-in Auto-scale and load balancing - Deployment Slots - Continuous Deployment </vt:lpstr>
      <vt:lpstr>Azure SQL 101 - SQL-as-a-Service - Database Transaction Units (DTUs) - Elastic Pools  - 3 Service Tiers - Point in Time Restore (Geo Restore) - Long Term Retention - Geo-replication (Up to 4 readable secondary DBs)  </vt:lpstr>
      <vt:lpstr>Azure SQL For The Win? - Azure SQL - SQL in VMs (IaaS) - Managed Instance Azure SQL (Preview)  </vt:lpstr>
      <vt:lpstr>Hybrid Connection Options 101 - TCP Bridge / Service Bus Based (Hybrid Connections) - Service Bus WCF Relay - S2S VPN &amp; ExpressRoute (IaaS)   </vt:lpstr>
      <vt:lpstr>Deploying the PoC – Exercise 1</vt:lpstr>
      <vt:lpstr>Azure AD 101 - IDaaS - Seamless integration with MFA - 3 Service Tiers - Integration with SaaS apps - Sync existing Active Directory users</vt:lpstr>
      <vt:lpstr>Identity &amp; Security – Exercise 2</vt:lpstr>
      <vt:lpstr>B2C 101 - Use Social Accounts, emails and custom IdPs - Customise customers experience - Integrates with existing systems (CRM etc) - Support Open Standards</vt:lpstr>
      <vt:lpstr>Azure B2C – Exercise 3</vt:lpstr>
      <vt:lpstr>Website Migration Assistant - High Level Assessment - Details elements required to change or unsupported features - Provide an output report - Creates Web Apps and DBs &amp; Automatically Syncs content</vt:lpstr>
      <vt:lpstr>Data Migration Service &amp; Assistant - Assessment &amp; Pre-migration steps - Self-guided migration method - Fixes performance and stability issues - Use larger Azure SQL for migration effort then scale down - Support SQL 2005 +  </vt:lpstr>
      <vt:lpstr>Exercise: Planning and Whiteboarding Planning Your App on Azure</vt:lpstr>
      <vt:lpstr>Let’s do it !  Manually Deploying Your App on Azure</vt:lpstr>
      <vt:lpstr>   Day 2    </vt:lpstr>
      <vt:lpstr>Day 2 Agenda</vt:lpstr>
      <vt:lpstr>Application Insights 101 - Powerful diagnostic Instrumentation - Cloud based - Troubleshoot on the fly</vt:lpstr>
      <vt:lpstr>PowerPoint Presentation</vt:lpstr>
      <vt:lpstr>PowerPoint Presentation</vt:lpstr>
      <vt:lpstr>Application Insights– Labs pt 4</vt:lpstr>
      <vt:lpstr>Azure Functions 101 - Event Driven (Inputs &amp; Outputs) - Multi-language Support </vt:lpstr>
      <vt:lpstr>PowerPoint Presentation</vt:lpstr>
      <vt:lpstr>Logic Apps 101 - Codeless - Visual Designer - Pre-built Templates - Built-in API Connectors (Triggers or Actions - Connect On-Prem &amp; Cloud Apps</vt:lpstr>
      <vt:lpstr>PowerPoint Presentation</vt:lpstr>
      <vt:lpstr>Power Apps 101 - Even More(!) Codeless - Point and click app builder (Cloud and Windows) - Pre-built Templates - So easy you can give it to anyone to build apps</vt:lpstr>
      <vt:lpstr>Azure Functions &amp; Logic Apps – Exercise 5</vt:lpstr>
      <vt:lpstr>Exercise: Planning and Whiteboarding Automatically Deploying Your App on Azure from a template</vt:lpstr>
      <vt:lpstr>Let’s do it !  Automatically Deploying Your App on Azure from a template</vt:lpstr>
      <vt:lpstr>Cloud SMART Architecture</vt:lpstr>
      <vt:lpstr>Cloud SMART Architecture</vt:lpstr>
      <vt:lpstr>Cloud SMART Architecture</vt:lpstr>
      <vt:lpstr>Evaluation Forms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Security What to do and avoid deck</dc:title>
  <dc:subject>&lt;Speech title here&gt;</dc:subject>
  <dc:creator>William Eastbury</dc:creator>
  <cp:keywords>Azure Security</cp:keywords>
  <dc:description>Template: Maryfj_x000d_
Formatting: _x000d_
Audience Type:</dc:description>
  <cp:lastModifiedBy>Truong, Henry</cp:lastModifiedBy>
  <cp:revision>494</cp:revision>
  <dcterms:created xsi:type="dcterms:W3CDTF">2014-06-10T19:28:25Z</dcterms:created>
  <dcterms:modified xsi:type="dcterms:W3CDTF">2018-05-23T10:02:48Z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0x0101009051B41B2351BE4DAC30F6C78B7450EE0018391EF370515848A3DB176425A87FC5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9b210c62-340d-47d5-a3ac-1bcb775f15b1</vt:lpwstr>
  </property>
</Properties>
</file>